
<file path=[Content_Types].xml><?xml version="1.0" encoding="utf-8"?>
<Types xmlns="http://schemas.openxmlformats.org/package/2006/content-types">
  <Override PartName="/ppt/slides/slide47.xml" ContentType="application/vnd.openxmlformats-officedocument.presentationml.slide+xml"/>
  <Override PartName="/ppt/theme/theme5.xml" ContentType="application/vnd.openxmlformats-officedocument.theme+xml"/>
  <Override PartName="/ppt/slideLayouts/slideLayout46.xml" ContentType="application/vnd.openxmlformats-officedocument.presentationml.slideLayout+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notesSlides/notesSlide30.xml" ContentType="application/vnd.openxmlformats-officedocument.presentationml.notesSlide+xml"/>
  <Override PartName="/ppt/notesSlides/notesSlide7.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slides/slide77.xml" ContentType="application/vnd.openxmlformats-officedocument.presentationml.slide+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Default Extension="png" ContentType="image/png"/>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68.xml" ContentType="application/vnd.openxmlformats-officedocument.presentationml.notesSlide+xml"/>
  <Override PartName="/ppt/notesSlides/notesSlide79.xml" ContentType="application/vnd.openxmlformats-officedocument.presentationml.notesSlide+xml"/>
  <Override PartName="/customXml/itemProps2.xml" ContentType="application/vnd.openxmlformats-officedocument.customXmlProperties+xml"/>
  <Override PartName="/ppt/slides/slide55.xml" ContentType="application/vnd.openxmlformats-officedocument.presentationml.slide+xml"/>
  <Override PartName="/ppt/theme/theme2.xml" ContentType="application/vnd.openxmlformats-officedocument.theme+xml"/>
  <Override PartName="/ppt/slideLayouts/slideLayout18.xml" ContentType="application/vnd.openxmlformats-officedocument.presentationml.slideLayout+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Layouts/slideLayout43.xml" ContentType="application/vnd.openxmlformats-officedocument.presentationml.slideLayout+xml"/>
  <Default Extension="emf" ContentType="image/x-emf"/>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slideMasters/slideMaster5.xml" ContentType="application/vnd.openxmlformats-officedocument.presentationml.slideMaster+xml"/>
  <Override PartName="/ppt/slides/slide49.xml" ContentType="application/vnd.openxmlformats-officedocument.presentationml.slide+xml"/>
  <Override PartName="/ppt/theme/theme7.xml" ContentType="application/vnd.openxmlformats-officedocument.them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Layouts/slideLayout48.xml" ContentType="application/vnd.openxmlformats-officedocument.presentationml.slideLayout+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30.xml" ContentType="application/vnd.openxmlformats-officedocument.presentationml.slide+xml"/>
  <Override PartName="/ppt/slideLayouts/slideLayout40.xml" ContentType="application/vnd.openxmlformats-officedocument.presentationml.slideLayout+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theme/theme12.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customXml/itemProps4.xml" ContentType="application/vnd.openxmlformats-officedocument.customXmlProperties+xml"/>
  <Override PartName="/ppt/slideMasters/slideMaster2.xml" ContentType="application/vnd.openxmlformats-officedocument.presentationml.slideMaster+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46.xml" ContentType="application/vnd.openxmlformats-officedocument.presentationml.slide+xml"/>
  <Override PartName="/ppt/slideLayouts/slideLayout45.xml" ContentType="application/vnd.openxmlformats-officedocument.presentationml.slideLayout+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34.xml" ContentType="application/vnd.openxmlformats-officedocument.presentationml.slideLayout+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Layouts/slideLayout12.xml" ContentType="application/vnd.openxmlformats-officedocument.presentationml.slideLayout+xml"/>
  <Override PartName="/ppt/notesSlides/notesSlide51.xml" ContentType="application/vnd.openxmlformats-officedocument.presentationml.notesSlide+xml"/>
  <Override PartName="/ppt/notesSlides/notesSlide40.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s/slide87.xml" ContentType="application/vnd.openxmlformats-officedocument.presentationml.slide+xml"/>
  <Override PartName="/ppt/charts/chart2.xml" ContentType="application/vnd.openxmlformats-officedocument.drawingml.chart+xml"/>
  <Override PartName="/ppt/slides/slide29.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67.xml" ContentType="application/vnd.openxmlformats-officedocument.presentationml.notesSlide+xml"/>
  <Override PartName="/customXml/itemProps1.xml" ContentType="application/vnd.openxmlformats-officedocument.customXmlProperties+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s/slide48.xml" ContentType="application/vnd.openxmlformats-officedocument.presentationml.slide+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53.xml" ContentType="application/vnd.openxmlformats-officedocument.presentationml.notesSlide+xml"/>
  <Override PartName="/ppt/slides/slide40.xml" ContentType="application/vnd.openxmlformats-officedocument.presentationml.slide+xml"/>
  <Override PartName="/ppt/slideLayouts/slideLayout50.xml" ContentType="application/vnd.openxmlformats-officedocument.presentationml.slideLayout+xml"/>
  <Override PartName="/ppt/notesSlides/notesSlide42.xml" ContentType="application/vnd.openxmlformats-officedocument.presentationml.notesSlide+xml"/>
  <Default Extension="wdp" ContentType="image/vnd.ms-photo"/>
  <Override PartName="/ppt/slideMasters/slideMaster9.xml" ContentType="application/vnd.openxmlformats-officedocument.presentationml.slideMaster+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charts/chart4.xml" ContentType="application/vnd.openxmlformats-officedocument.drawingml.chart+xml"/>
  <Override PartName="/ppt/slides/slide78.xml" ContentType="application/vnd.openxmlformats-officedocument.presentationml.slide+xml"/>
  <Override PartName="/ppt/handoutMasters/handoutMaster1.xml" ContentType="application/vnd.openxmlformats-officedocument.presentationml.handoutMaster+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Layouts/slideLayout44.xml" ContentType="application/vnd.openxmlformats-officedocument.presentationml.slideLayout+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50.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5.xml" ContentType="application/vnd.openxmlformats-officedocument.presentationml.notesSlide+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53.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55.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Layouts/slideLayout41.xml" ContentType="application/vnd.openxmlformats-officedocument.presentationml.slideLayout+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theme/theme13.xml" ContentType="application/vnd.openxmlformats-officedocument.theme+xml"/>
  <Override PartName="/ppt/slides/slide8.xml" ContentType="application/vnd.openxmlformats-officedocument.presentationml.slide+xml"/>
  <Override PartName="/ppt/slides/slide69.xml" ContentType="application/vnd.openxmlformats-officedocument.presentationml.slide+xml"/>
  <Override PartName="/ppt/slideMasters/slideMaster3.xml" ContentType="application/vnd.openxmlformats-officedocument.presentationml.slideMaster+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49.xml" ContentType="application/vnd.openxmlformats-officedocument.presentationml.notesSlide+xml"/>
  <Override PartName="/ppt/slideLayouts/slideLayout35.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9" r:id="rId1"/>
    <p:sldMasterId id="2147483784" r:id="rId2"/>
    <p:sldMasterId id="2147483787" r:id="rId3"/>
    <p:sldMasterId id="2147483790" r:id="rId4"/>
    <p:sldMasterId id="2147483793" r:id="rId5"/>
    <p:sldMasterId id="2147483796" r:id="rId6"/>
    <p:sldMasterId id="2147483799" r:id="rId7"/>
    <p:sldMasterId id="2147483817" r:id="rId8"/>
    <p:sldMasterId id="2147483802" r:id="rId9"/>
    <p:sldMasterId id="2147483828" r:id="rId10"/>
    <p:sldMasterId id="2147483839" r:id="rId11"/>
  </p:sldMasterIdLst>
  <p:notesMasterIdLst>
    <p:notesMasterId r:id="rId99"/>
  </p:notesMasterIdLst>
  <p:handoutMasterIdLst>
    <p:handoutMasterId r:id="rId100"/>
  </p:handoutMasterIdLst>
  <p:sldIdLst>
    <p:sldId id="258" r:id="rId12"/>
    <p:sldId id="378" r:id="rId13"/>
    <p:sldId id="320" r:id="rId14"/>
    <p:sldId id="480" r:id="rId15"/>
    <p:sldId id="377" r:id="rId16"/>
    <p:sldId id="373" r:id="rId17"/>
    <p:sldId id="374" r:id="rId18"/>
    <p:sldId id="375" r:id="rId19"/>
    <p:sldId id="376" r:id="rId20"/>
    <p:sldId id="321" r:id="rId21"/>
    <p:sldId id="486" r:id="rId22"/>
    <p:sldId id="487" r:id="rId23"/>
    <p:sldId id="260" r:id="rId24"/>
    <p:sldId id="397" r:id="rId25"/>
    <p:sldId id="361" r:id="rId26"/>
    <p:sldId id="481" r:id="rId27"/>
    <p:sldId id="262" r:id="rId28"/>
    <p:sldId id="414" r:id="rId29"/>
    <p:sldId id="381" r:id="rId30"/>
    <p:sldId id="338" r:id="rId31"/>
    <p:sldId id="413" r:id="rId32"/>
    <p:sldId id="502" r:id="rId33"/>
    <p:sldId id="415" r:id="rId34"/>
    <p:sldId id="416" r:id="rId35"/>
    <p:sldId id="417" r:id="rId36"/>
    <p:sldId id="418" r:id="rId37"/>
    <p:sldId id="419" r:id="rId38"/>
    <p:sldId id="420" r:id="rId39"/>
    <p:sldId id="421" r:id="rId40"/>
    <p:sldId id="423" r:id="rId41"/>
    <p:sldId id="424" r:id="rId42"/>
    <p:sldId id="425" r:id="rId43"/>
    <p:sldId id="426" r:id="rId44"/>
    <p:sldId id="427" r:id="rId45"/>
    <p:sldId id="428" r:id="rId46"/>
    <p:sldId id="429" r:id="rId47"/>
    <p:sldId id="430" r:id="rId48"/>
    <p:sldId id="488" r:id="rId49"/>
    <p:sldId id="489" r:id="rId50"/>
    <p:sldId id="433" r:id="rId51"/>
    <p:sldId id="434" r:id="rId52"/>
    <p:sldId id="435" r:id="rId53"/>
    <p:sldId id="490" r:id="rId54"/>
    <p:sldId id="437" r:id="rId55"/>
    <p:sldId id="438" r:id="rId56"/>
    <p:sldId id="439" r:id="rId57"/>
    <p:sldId id="440" r:id="rId58"/>
    <p:sldId id="441" r:id="rId59"/>
    <p:sldId id="442" r:id="rId60"/>
    <p:sldId id="443" r:id="rId61"/>
    <p:sldId id="444" r:id="rId62"/>
    <p:sldId id="447" r:id="rId63"/>
    <p:sldId id="448" r:id="rId64"/>
    <p:sldId id="449" r:id="rId65"/>
    <p:sldId id="450" r:id="rId66"/>
    <p:sldId id="452" r:id="rId67"/>
    <p:sldId id="453" r:id="rId68"/>
    <p:sldId id="482" r:id="rId69"/>
    <p:sldId id="454" r:id="rId70"/>
    <p:sldId id="455" r:id="rId71"/>
    <p:sldId id="503" r:id="rId72"/>
    <p:sldId id="459" r:id="rId73"/>
    <p:sldId id="460" r:id="rId74"/>
    <p:sldId id="461" r:id="rId75"/>
    <p:sldId id="491" r:id="rId76"/>
    <p:sldId id="462" r:id="rId77"/>
    <p:sldId id="463" r:id="rId78"/>
    <p:sldId id="478" r:id="rId79"/>
    <p:sldId id="483" r:id="rId80"/>
    <p:sldId id="484" r:id="rId81"/>
    <p:sldId id="479" r:id="rId82"/>
    <p:sldId id="485" r:id="rId83"/>
    <p:sldId id="465" r:id="rId84"/>
    <p:sldId id="467" r:id="rId85"/>
    <p:sldId id="468" r:id="rId86"/>
    <p:sldId id="469" r:id="rId87"/>
    <p:sldId id="470" r:id="rId88"/>
    <p:sldId id="492" r:id="rId89"/>
    <p:sldId id="493" r:id="rId90"/>
    <p:sldId id="494" r:id="rId91"/>
    <p:sldId id="471" r:id="rId92"/>
    <p:sldId id="472" r:id="rId93"/>
    <p:sldId id="473" r:id="rId94"/>
    <p:sldId id="474" r:id="rId95"/>
    <p:sldId id="475" r:id="rId96"/>
    <p:sldId id="476" r:id="rId97"/>
    <p:sldId id="477" r:id="rId9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hiddenSlides="1" scaleToFitPaper="1" frameSlides="1"/>
  <p:clrMru>
    <a:srgbClr val="180091"/>
    <a:srgbClr val="2D6A1A"/>
    <a:srgbClr val="FDBA0C"/>
    <a:srgbClr val="E9000B"/>
    <a:srgbClr val="D10009"/>
    <a:srgbClr val="B40008"/>
    <a:srgbClr val="9A0008"/>
    <a:srgbClr val="009FEE"/>
    <a:srgbClr val="6F9931"/>
    <a:srgbClr val="29458A"/>
  </p:clrMru>
  <p:extLst>
    <p:ext uri="{E76CE94A-603C-4142-B9EB-6D1370010A27}">
      <p14:discardImageEditData xmlns="" xmlns:p14="http://schemas.microsoft.com/office/powerpoint/2010/main" xmlns:mv="urn:schemas-microsoft-com:mac:vml" xmlns:mc="http://schemas.openxmlformats.org/markup-compatibility/2006" val="0"/>
    </p:ext>
    <p:ext uri="{D31A062A-798A-4329-ABDD-BBA856620510}">
      <p14:defaultImageDpi xmlns="" xmlns:p14="http://schemas.microsoft.com/office/powerpoint/2010/main" xmlns:mv="urn:schemas-microsoft-com:mac:vml" xmlns:mc="http://schemas.openxmlformats.org/markup-compatibility/2006"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64386" autoAdjust="0"/>
  </p:normalViewPr>
  <p:slideViewPr>
    <p:cSldViewPr snapToGrid="0">
      <p:cViewPr>
        <p:scale>
          <a:sx n="60" d="100"/>
          <a:sy n="60" d="100"/>
        </p:scale>
        <p:origin x="-792" y="-120"/>
      </p:cViewPr>
      <p:guideLst>
        <p:guide orient="horz" pos="3005"/>
        <p:guide orient="horz" pos="1620"/>
        <p:guide orient="horz" pos="350"/>
        <p:guide orient="horz" pos="2915"/>
        <p:guide orient="horz" pos="754"/>
        <p:guide orient="horz" pos="1143"/>
        <p:guide orient="horz" pos="852"/>
        <p:guide pos="3020"/>
        <p:guide pos="5476"/>
        <p:guide pos="2880"/>
        <p:guide pos="5202"/>
        <p:guide pos="2754"/>
        <p:guide pos="280"/>
        <p:guide pos="573"/>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slide" Target="slides/slide52.xml"/><Relationship Id="rId68" Type="http://schemas.openxmlformats.org/officeDocument/2006/relationships/slide" Target="slides/slide57.xml"/><Relationship Id="rId84" Type="http://schemas.openxmlformats.org/officeDocument/2006/relationships/slide" Target="slides/slide73.xml"/><Relationship Id="rId89" Type="http://schemas.openxmlformats.org/officeDocument/2006/relationships/slide" Target="slides/slide78.xml"/><Relationship Id="rId16" Type="http://schemas.openxmlformats.org/officeDocument/2006/relationships/slide" Target="slides/slide5.xml"/><Relationship Id="rId107" Type="http://schemas.openxmlformats.org/officeDocument/2006/relationships/customXml" Target="../customXml/item3.xml"/><Relationship Id="rId11" Type="http://schemas.openxmlformats.org/officeDocument/2006/relationships/slideMaster" Target="slideMasters/slideMaster11.xml"/><Relationship Id="rId32" Type="http://schemas.openxmlformats.org/officeDocument/2006/relationships/slide" Target="slides/slide21.xml"/><Relationship Id="rId37" Type="http://schemas.openxmlformats.org/officeDocument/2006/relationships/slide" Target="slides/slide26.xml"/><Relationship Id="rId53" Type="http://schemas.openxmlformats.org/officeDocument/2006/relationships/slide" Target="slides/slide42.xml"/><Relationship Id="rId58" Type="http://schemas.openxmlformats.org/officeDocument/2006/relationships/slide" Target="slides/slide47.xml"/><Relationship Id="rId74" Type="http://schemas.openxmlformats.org/officeDocument/2006/relationships/slide" Target="slides/slide63.xml"/><Relationship Id="rId79" Type="http://schemas.openxmlformats.org/officeDocument/2006/relationships/slide" Target="slides/slide68.xml"/><Relationship Id="rId102" Type="http://schemas.openxmlformats.org/officeDocument/2006/relationships/viewProps" Target="viewProps.xml"/><Relationship Id="rId5" Type="http://schemas.openxmlformats.org/officeDocument/2006/relationships/slideMaster" Target="slideMasters/slideMaster5.xml"/><Relationship Id="rId90" Type="http://schemas.openxmlformats.org/officeDocument/2006/relationships/slide" Target="slides/slide79.xml"/><Relationship Id="rId95" Type="http://schemas.openxmlformats.org/officeDocument/2006/relationships/slide" Target="slides/slide84.xml"/><Relationship Id="rId22" Type="http://schemas.openxmlformats.org/officeDocument/2006/relationships/slide" Target="slides/slide11.xml"/><Relationship Id="rId27" Type="http://schemas.openxmlformats.org/officeDocument/2006/relationships/slide" Target="slides/slide16.xml"/><Relationship Id="rId43" Type="http://schemas.openxmlformats.org/officeDocument/2006/relationships/slide" Target="slides/slide32.xml"/><Relationship Id="rId48" Type="http://schemas.openxmlformats.org/officeDocument/2006/relationships/slide" Target="slides/slide37.xml"/><Relationship Id="rId64" Type="http://schemas.openxmlformats.org/officeDocument/2006/relationships/slide" Target="slides/slide53.xml"/><Relationship Id="rId69" Type="http://schemas.openxmlformats.org/officeDocument/2006/relationships/slide" Target="slides/slide58.xml"/><Relationship Id="rId80" Type="http://schemas.openxmlformats.org/officeDocument/2006/relationships/slide" Target="slides/slide69.xml"/><Relationship Id="rId85" Type="http://schemas.openxmlformats.org/officeDocument/2006/relationships/slide" Target="slides/slide74.xml"/><Relationship Id="rId12" Type="http://schemas.openxmlformats.org/officeDocument/2006/relationships/slide" Target="slides/slide1.xml"/><Relationship Id="rId17" Type="http://schemas.openxmlformats.org/officeDocument/2006/relationships/slide" Target="slides/slide6.xml"/><Relationship Id="rId33" Type="http://schemas.openxmlformats.org/officeDocument/2006/relationships/slide" Target="slides/slide22.xml"/><Relationship Id="rId38" Type="http://schemas.openxmlformats.org/officeDocument/2006/relationships/slide" Target="slides/slide27.xml"/><Relationship Id="rId59" Type="http://schemas.openxmlformats.org/officeDocument/2006/relationships/slide" Target="slides/slide48.xml"/><Relationship Id="rId103" Type="http://schemas.openxmlformats.org/officeDocument/2006/relationships/theme" Target="theme/theme1.xml"/><Relationship Id="rId108" Type="http://schemas.openxmlformats.org/officeDocument/2006/relationships/customXml" Target="../customXml/item4.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slide" Target="slides/slide59.xml"/><Relationship Id="rId75" Type="http://schemas.openxmlformats.org/officeDocument/2006/relationships/slide" Target="slides/slide64.xml"/><Relationship Id="rId83" Type="http://schemas.openxmlformats.org/officeDocument/2006/relationships/slide" Target="slides/slide72.xml"/><Relationship Id="rId88" Type="http://schemas.openxmlformats.org/officeDocument/2006/relationships/slide" Target="slides/slide77.xml"/><Relationship Id="rId91" Type="http://schemas.openxmlformats.org/officeDocument/2006/relationships/slide" Target="slides/slide80.xml"/><Relationship Id="rId96" Type="http://schemas.openxmlformats.org/officeDocument/2006/relationships/slide" Target="slides/slide85.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6" Type="http://schemas.openxmlformats.org/officeDocument/2006/relationships/customXml" Target="../customXml/item2.xml"/><Relationship Id="rId10" Type="http://schemas.openxmlformats.org/officeDocument/2006/relationships/slideMaster" Target="slideMasters/slideMaster10.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slide" Target="slides/slide67.xml"/><Relationship Id="rId81" Type="http://schemas.openxmlformats.org/officeDocument/2006/relationships/slide" Target="slides/slide70.xml"/><Relationship Id="rId86" Type="http://schemas.openxmlformats.org/officeDocument/2006/relationships/slide" Target="slides/slide75.xml"/><Relationship Id="rId94" Type="http://schemas.openxmlformats.org/officeDocument/2006/relationships/slide" Target="slides/slide83.xml"/><Relationship Id="rId99" Type="http://schemas.openxmlformats.org/officeDocument/2006/relationships/notesMaster" Target="notesMasters/notesMaster1.xml"/><Relationship Id="rId10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slide" Target="slides/slide65.xml"/><Relationship Id="rId97" Type="http://schemas.openxmlformats.org/officeDocument/2006/relationships/slide" Target="slides/slide86.xml"/><Relationship Id="rId104"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60.xml"/><Relationship Id="rId92" Type="http://schemas.openxmlformats.org/officeDocument/2006/relationships/slide" Target="slides/slide81.xml"/><Relationship Id="rId2" Type="http://schemas.openxmlformats.org/officeDocument/2006/relationships/slideMaster" Target="slideMasters/slideMaster2.xml"/><Relationship Id="rId29" Type="http://schemas.openxmlformats.org/officeDocument/2006/relationships/slide" Target="slides/slide18.xml"/><Relationship Id="rId24" Type="http://schemas.openxmlformats.org/officeDocument/2006/relationships/slide" Target="slides/slide13.xml"/><Relationship Id="rId40" Type="http://schemas.openxmlformats.org/officeDocument/2006/relationships/slide" Target="slides/slide29.xml"/><Relationship Id="rId45" Type="http://schemas.openxmlformats.org/officeDocument/2006/relationships/slide" Target="slides/slide34.xml"/><Relationship Id="rId66" Type="http://schemas.openxmlformats.org/officeDocument/2006/relationships/slide" Target="slides/slide55.xml"/><Relationship Id="rId87" Type="http://schemas.openxmlformats.org/officeDocument/2006/relationships/slide" Target="slides/slide76.xml"/><Relationship Id="rId61" Type="http://schemas.openxmlformats.org/officeDocument/2006/relationships/slide" Target="slides/slide50.xml"/><Relationship Id="rId82" Type="http://schemas.openxmlformats.org/officeDocument/2006/relationships/slide" Target="slides/slide71.xml"/><Relationship Id="rId19" Type="http://schemas.openxmlformats.org/officeDocument/2006/relationships/slide" Target="slides/slide8.xml"/><Relationship Id="rId14" Type="http://schemas.openxmlformats.org/officeDocument/2006/relationships/slide" Target="slides/slide3.xml"/><Relationship Id="rId30" Type="http://schemas.openxmlformats.org/officeDocument/2006/relationships/slide" Target="slides/slide19.xml"/><Relationship Id="rId35" Type="http://schemas.openxmlformats.org/officeDocument/2006/relationships/slide" Target="slides/slide24.xml"/><Relationship Id="rId56" Type="http://schemas.openxmlformats.org/officeDocument/2006/relationships/slide" Target="slides/slide45.xml"/><Relationship Id="rId77" Type="http://schemas.openxmlformats.org/officeDocument/2006/relationships/slide" Target="slides/slide66.xml"/><Relationship Id="rId100" Type="http://schemas.openxmlformats.org/officeDocument/2006/relationships/handoutMaster" Target="handoutMasters/handoutMaster1.xml"/><Relationship Id="rId105" Type="http://schemas.openxmlformats.org/officeDocument/2006/relationships/customXml" Target="../customXml/item1.xml"/><Relationship Id="rId8" Type="http://schemas.openxmlformats.org/officeDocument/2006/relationships/slideMaster" Target="slideMasters/slideMaster8.xml"/><Relationship Id="rId51" Type="http://schemas.openxmlformats.org/officeDocument/2006/relationships/slide" Target="slides/slide40.xml"/><Relationship Id="rId72" Type="http://schemas.openxmlformats.org/officeDocument/2006/relationships/slide" Target="slides/slide61.xml"/><Relationship Id="rId93" Type="http://schemas.openxmlformats.org/officeDocument/2006/relationships/slide" Target="slides/slide82.xml"/><Relationship Id="rId98" Type="http://schemas.openxmlformats.org/officeDocument/2006/relationships/slide" Target="slides/slide87.xml"/><Relationship Id="rId3" Type="http://schemas.openxmlformats.org/officeDocument/2006/relationships/slideMaster" Target="slideMasters/slideMaster3.xml"/><Relationship Id="rId25" Type="http://schemas.openxmlformats.org/officeDocument/2006/relationships/slide" Target="slides/slide14.xml"/><Relationship Id="rId46" Type="http://schemas.openxmlformats.org/officeDocument/2006/relationships/slide" Target="slides/slide35.xml"/><Relationship Id="rId67" Type="http://schemas.openxmlformats.org/officeDocument/2006/relationships/slide" Target="slides/slide5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Office_Excel_Worksheet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IE"/>
  <c:style val="18"/>
  <c:chart>
    <c:autoTitleDeleted val="1"/>
    <c:plotArea>
      <c:layout>
        <c:manualLayout>
          <c:layoutTarget val="inner"/>
          <c:xMode val="edge"/>
          <c:yMode val="edge"/>
          <c:x val="2.1448497169668811E-2"/>
          <c:y val="0.15137184645360496"/>
          <c:w val="0.95710300566066198"/>
          <c:h val="0.54976795971558001"/>
        </c:manualLayout>
      </c:layout>
      <c:barChart>
        <c:barDir val="col"/>
        <c:grouping val="clustered"/>
        <c:ser>
          <c:idx val="0"/>
          <c:order val="0"/>
          <c:tx>
            <c:strRef>
              <c:f>Sheet1!$B$1</c:f>
              <c:strCache>
                <c:ptCount val="1"/>
                <c:pt idx="0">
                  <c:v>2013</c:v>
                </c:pt>
              </c:strCache>
            </c:strRef>
          </c:tx>
          <c:spPr>
            <a:solidFill>
              <a:schemeClr val="accent2">
                <a:lumMod val="50000"/>
              </a:schemeClr>
            </a:solidFill>
          </c:spPr>
          <c:dLbls>
            <c:txPr>
              <a:bodyPr/>
              <a:lstStyle/>
              <a:p>
                <a:pPr>
                  <a:defRPr lang="en-GB" sz="1400"/>
                </a:pPr>
                <a:endParaRPr lang="en-US"/>
              </a:p>
            </c:txPr>
            <c:showVal val="1"/>
          </c:dLbls>
          <c:cat>
            <c:strRef>
              <c:f>Sheet1!$A$2:$A$10</c:f>
              <c:strCache>
                <c:ptCount val="5"/>
                <c:pt idx="0">
                  <c:v>The cost of electricity and gas in the home</c:v>
                </c:pt>
                <c:pt idx="1">
                  <c:v>The cost of petrol</c:v>
                </c:pt>
                <c:pt idx="2">
                  <c:v>The cost of food</c:v>
                </c:pt>
                <c:pt idx="3">
                  <c:v>The level of debt I have</c:v>
                </c:pt>
                <c:pt idx="4">
                  <c:v>Having enough money to put food on the table</c:v>
                </c:pt>
              </c:strCache>
            </c:strRef>
          </c:cat>
          <c:val>
            <c:numRef>
              <c:f>Sheet1!$B$2:$B$10</c:f>
              <c:numCache>
                <c:formatCode>General</c:formatCode>
                <c:ptCount val="5"/>
                <c:pt idx="0">
                  <c:v>58</c:v>
                </c:pt>
                <c:pt idx="1">
                  <c:v>57</c:v>
                </c:pt>
                <c:pt idx="2">
                  <c:v>42</c:v>
                </c:pt>
                <c:pt idx="3">
                  <c:v>35</c:v>
                </c:pt>
                <c:pt idx="4">
                  <c:v>30</c:v>
                </c:pt>
              </c:numCache>
            </c:numRef>
          </c:val>
        </c:ser>
        <c:ser>
          <c:idx val="1"/>
          <c:order val="1"/>
          <c:tx>
            <c:strRef>
              <c:f>Sheet1!$C$1</c:f>
              <c:strCache>
                <c:ptCount val="1"/>
                <c:pt idx="0">
                  <c:v>2014</c:v>
                </c:pt>
              </c:strCache>
            </c:strRef>
          </c:tx>
          <c:dLbls>
            <c:txPr>
              <a:bodyPr/>
              <a:lstStyle/>
              <a:p>
                <a:pPr>
                  <a:defRPr lang="en-GB" sz="1400"/>
                </a:pPr>
                <a:endParaRPr lang="en-US"/>
              </a:p>
            </c:txPr>
            <c:showVal val="1"/>
          </c:dLbls>
          <c:cat>
            <c:strRef>
              <c:f>Sheet1!$A$2:$A$10</c:f>
              <c:strCache>
                <c:ptCount val="5"/>
                <c:pt idx="0">
                  <c:v>The cost of electricity and gas in the home</c:v>
                </c:pt>
                <c:pt idx="1">
                  <c:v>The cost of petrol</c:v>
                </c:pt>
                <c:pt idx="2">
                  <c:v>The cost of food</c:v>
                </c:pt>
                <c:pt idx="3">
                  <c:v>The level of debt I have</c:v>
                </c:pt>
                <c:pt idx="4">
                  <c:v>Having enough money to put food on the table</c:v>
                </c:pt>
              </c:strCache>
            </c:strRef>
          </c:cat>
          <c:val>
            <c:numRef>
              <c:f>Sheet1!$C$2:$C$10</c:f>
              <c:numCache>
                <c:formatCode>General</c:formatCode>
                <c:ptCount val="5"/>
                <c:pt idx="0">
                  <c:v>57</c:v>
                </c:pt>
                <c:pt idx="1">
                  <c:v>48</c:v>
                </c:pt>
                <c:pt idx="2">
                  <c:v>36</c:v>
                </c:pt>
                <c:pt idx="3">
                  <c:v>30</c:v>
                </c:pt>
                <c:pt idx="4">
                  <c:v>22</c:v>
                </c:pt>
              </c:numCache>
            </c:numRef>
          </c:val>
        </c:ser>
        <c:dLbls>
          <c:showVal val="1"/>
        </c:dLbls>
        <c:overlap val="-25"/>
        <c:axId val="185756672"/>
        <c:axId val="186586240"/>
      </c:barChart>
      <c:catAx>
        <c:axId val="185756672"/>
        <c:scaling>
          <c:orientation val="minMax"/>
        </c:scaling>
        <c:axPos val="b"/>
        <c:majorTickMark val="none"/>
        <c:tickLblPos val="nextTo"/>
        <c:txPr>
          <a:bodyPr/>
          <a:lstStyle/>
          <a:p>
            <a:pPr>
              <a:defRPr lang="en-GB" sz="1200" b="1" baseline="0">
                <a:solidFill>
                  <a:schemeClr val="tx2">
                    <a:lumMod val="65000"/>
                    <a:lumOff val="35000"/>
                  </a:schemeClr>
                </a:solidFill>
                <a:latin typeface="Arial"/>
              </a:defRPr>
            </a:pPr>
            <a:endParaRPr lang="en-US"/>
          </a:p>
        </c:txPr>
        <c:crossAx val="186586240"/>
        <c:crosses val="autoZero"/>
        <c:auto val="1"/>
        <c:lblAlgn val="ctr"/>
        <c:lblOffset val="100"/>
      </c:catAx>
      <c:valAx>
        <c:axId val="186586240"/>
        <c:scaling>
          <c:orientation val="minMax"/>
        </c:scaling>
        <c:delete val="1"/>
        <c:axPos val="l"/>
        <c:numFmt formatCode="General" sourceLinked="1"/>
        <c:tickLblPos val="none"/>
        <c:crossAx val="185756672"/>
        <c:crosses val="autoZero"/>
        <c:crossBetween val="between"/>
      </c:valAx>
    </c:plotArea>
    <c:legend>
      <c:legendPos val="t"/>
      <c:layout/>
      <c:txPr>
        <a:bodyPr/>
        <a:lstStyle/>
        <a:p>
          <a:pPr>
            <a:defRPr lang="en-GB" sz="1800"/>
          </a:pPr>
          <a:endParaRPr lang="en-US"/>
        </a:p>
      </c:txPr>
    </c:legend>
    <c:plotVisOnly val="1"/>
    <c:dispBlanksAs val="gap"/>
  </c:chart>
  <c:spPr>
    <a:solidFill>
      <a:srgbClr val="FFFFFF"/>
    </a:solidFill>
  </c:spPr>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IE"/>
  <c:clrMapOvr bg1="lt1" tx1="dk1" bg2="lt2" tx2="dk2" accent1="accent1" accent2="accent2" accent3="accent3" accent4="accent4" accent5="accent5" accent6="accent6" hlink="hlink" folHlink="folHlink"/>
  <c:chart>
    <c:autoTitleDeleted val="1"/>
    <c:plotArea>
      <c:layout/>
      <c:barChart>
        <c:barDir val="col"/>
        <c:grouping val="percentStacked"/>
        <c:ser>
          <c:idx val="0"/>
          <c:order val="0"/>
          <c:tx>
            <c:strRef>
              <c:f>Sheet1!$A$2</c:f>
              <c:strCache>
                <c:ptCount val="1"/>
                <c:pt idx="0">
                  <c:v>Very well</c:v>
                </c:pt>
              </c:strCache>
            </c:strRef>
          </c:tx>
          <c:spPr>
            <a:solidFill>
              <a:schemeClr val="accent2">
                <a:lumMod val="50000"/>
              </a:schemeClr>
            </a:solidFill>
          </c:spPr>
          <c:dLbls>
            <c:delete val="1"/>
          </c:dLbls>
          <c:cat>
            <c:strRef>
              <c:f>Sheet1!$B$1:$M$1</c:f>
              <c:strCache>
                <c:ptCount val="6"/>
                <c:pt idx="0">
                  <c:v>Jan-09</c:v>
                </c:pt>
                <c:pt idx="1">
                  <c:v>Sep-10</c:v>
                </c:pt>
                <c:pt idx="2">
                  <c:v>Mar-11</c:v>
                </c:pt>
                <c:pt idx="3">
                  <c:v>Jan-12</c:v>
                </c:pt>
                <c:pt idx="4">
                  <c:v>Jan-13</c:v>
                </c:pt>
                <c:pt idx="5">
                  <c:v>Jan-14</c:v>
                </c:pt>
              </c:strCache>
            </c:strRef>
          </c:cat>
          <c:val>
            <c:numRef>
              <c:f>Sheet1!$B$2:$M$2</c:f>
              <c:numCache>
                <c:formatCode>General</c:formatCode>
                <c:ptCount val="6"/>
                <c:pt idx="0">
                  <c:v>2</c:v>
                </c:pt>
                <c:pt idx="1">
                  <c:v>2</c:v>
                </c:pt>
                <c:pt idx="2">
                  <c:v>0</c:v>
                </c:pt>
                <c:pt idx="3">
                  <c:v>1</c:v>
                </c:pt>
                <c:pt idx="4" formatCode="0%">
                  <c:v>1.0000000000000004E-2</c:v>
                </c:pt>
                <c:pt idx="5" formatCode="0%">
                  <c:v>2.0000000000000007E-2</c:v>
                </c:pt>
              </c:numCache>
            </c:numRef>
          </c:val>
        </c:ser>
        <c:ser>
          <c:idx val="1"/>
          <c:order val="1"/>
          <c:tx>
            <c:strRef>
              <c:f>Sheet1!$A$3</c:f>
              <c:strCache>
                <c:ptCount val="1"/>
                <c:pt idx="0">
                  <c:v>Fairly well</c:v>
                </c:pt>
              </c:strCache>
            </c:strRef>
          </c:tx>
          <c:dLbls>
            <c:dLbl>
              <c:idx val="1"/>
              <c:delete val="1"/>
            </c:dLbl>
            <c:dLbl>
              <c:idx val="2"/>
              <c:delete val="1"/>
            </c:dLbl>
            <c:dLbl>
              <c:idx val="3"/>
              <c:delete val="1"/>
            </c:dLbl>
            <c:txPr>
              <a:bodyPr/>
              <a:lstStyle/>
              <a:p>
                <a:pPr>
                  <a:defRPr lang="en-GB" sz="1600" b="1">
                    <a:solidFill>
                      <a:srgbClr val="FFFFFF"/>
                    </a:solidFill>
                    <a:effectLst>
                      <a:outerShdw blurRad="25400" dist="25400" dir="2700000" algn="tl" rotWithShape="0">
                        <a:srgbClr val="000000">
                          <a:alpha val="43000"/>
                        </a:srgbClr>
                      </a:outerShdw>
                    </a:effectLst>
                  </a:defRPr>
                </a:pPr>
                <a:endParaRPr lang="en-US"/>
              </a:p>
            </c:txPr>
            <c:dLblPos val="ctr"/>
            <c:showVal val="1"/>
          </c:dLbls>
          <c:cat>
            <c:strRef>
              <c:f>Sheet1!$B$1:$M$1</c:f>
              <c:strCache>
                <c:ptCount val="6"/>
                <c:pt idx="0">
                  <c:v>Jan-09</c:v>
                </c:pt>
                <c:pt idx="1">
                  <c:v>Sep-10</c:v>
                </c:pt>
                <c:pt idx="2">
                  <c:v>Mar-11</c:v>
                </c:pt>
                <c:pt idx="3">
                  <c:v>Jan-12</c:v>
                </c:pt>
                <c:pt idx="4">
                  <c:v>Jan-13</c:v>
                </c:pt>
                <c:pt idx="5">
                  <c:v>Jan-14</c:v>
                </c:pt>
              </c:strCache>
            </c:strRef>
          </c:cat>
          <c:val>
            <c:numRef>
              <c:f>Sheet1!$B$3:$M$3</c:f>
              <c:numCache>
                <c:formatCode>General</c:formatCode>
                <c:ptCount val="6"/>
                <c:pt idx="0">
                  <c:v>4</c:v>
                </c:pt>
                <c:pt idx="1">
                  <c:v>10</c:v>
                </c:pt>
                <c:pt idx="2">
                  <c:v>6</c:v>
                </c:pt>
                <c:pt idx="3">
                  <c:v>9</c:v>
                </c:pt>
                <c:pt idx="4" formatCode="0%">
                  <c:v>0.15000000000000005</c:v>
                </c:pt>
                <c:pt idx="5" formatCode="0%">
                  <c:v>0.41600000000000009</c:v>
                </c:pt>
              </c:numCache>
            </c:numRef>
          </c:val>
        </c:ser>
        <c:ser>
          <c:idx val="2"/>
          <c:order val="2"/>
          <c:tx>
            <c:strRef>
              <c:f>Sheet1!$A$4</c:f>
              <c:strCache>
                <c:ptCount val="1"/>
                <c:pt idx="0">
                  <c:v>Badly</c:v>
                </c:pt>
              </c:strCache>
            </c:strRef>
          </c:tx>
          <c:spPr>
            <a:solidFill>
              <a:schemeClr val="accent6">
                <a:lumMod val="60000"/>
                <a:lumOff val="40000"/>
              </a:schemeClr>
            </a:solidFill>
          </c:spPr>
          <c:dLbls>
            <c:dLbl>
              <c:idx val="1"/>
              <c:delete val="1"/>
            </c:dLbl>
            <c:dLbl>
              <c:idx val="2"/>
              <c:delete val="1"/>
            </c:dLbl>
            <c:dLbl>
              <c:idx val="3"/>
              <c:delete val="1"/>
            </c:dLbl>
            <c:txPr>
              <a:bodyPr/>
              <a:lstStyle/>
              <a:p>
                <a:pPr>
                  <a:defRPr lang="en-GB" sz="1600" b="1">
                    <a:solidFill>
                      <a:srgbClr val="FFFFFF"/>
                    </a:solidFill>
                    <a:effectLst>
                      <a:outerShdw blurRad="25400" dist="25400" dir="2700000" algn="tl" rotWithShape="0">
                        <a:srgbClr val="000000">
                          <a:alpha val="43000"/>
                        </a:srgbClr>
                      </a:outerShdw>
                    </a:effectLst>
                  </a:defRPr>
                </a:pPr>
                <a:endParaRPr lang="en-US"/>
              </a:p>
            </c:txPr>
            <c:dLblPos val="ctr"/>
            <c:showVal val="1"/>
          </c:dLbls>
          <c:cat>
            <c:strRef>
              <c:f>Sheet1!$B$1:$M$1</c:f>
              <c:strCache>
                <c:ptCount val="6"/>
                <c:pt idx="0">
                  <c:v>Jan-09</c:v>
                </c:pt>
                <c:pt idx="1">
                  <c:v>Sep-10</c:v>
                </c:pt>
                <c:pt idx="2">
                  <c:v>Mar-11</c:v>
                </c:pt>
                <c:pt idx="3">
                  <c:v>Jan-12</c:v>
                </c:pt>
                <c:pt idx="4">
                  <c:v>Jan-13</c:v>
                </c:pt>
                <c:pt idx="5">
                  <c:v>Jan-14</c:v>
                </c:pt>
              </c:strCache>
            </c:strRef>
          </c:cat>
          <c:val>
            <c:numRef>
              <c:f>Sheet1!$B$4:$M$4</c:f>
              <c:numCache>
                <c:formatCode>General</c:formatCode>
                <c:ptCount val="6"/>
                <c:pt idx="0">
                  <c:v>29</c:v>
                </c:pt>
                <c:pt idx="1">
                  <c:v>49</c:v>
                </c:pt>
                <c:pt idx="2">
                  <c:v>50</c:v>
                </c:pt>
                <c:pt idx="3">
                  <c:v>50</c:v>
                </c:pt>
                <c:pt idx="4" formatCode="0%">
                  <c:v>0.56000000000000005</c:v>
                </c:pt>
                <c:pt idx="5" formatCode="0%">
                  <c:v>0.43400000000000011</c:v>
                </c:pt>
              </c:numCache>
            </c:numRef>
          </c:val>
        </c:ser>
        <c:ser>
          <c:idx val="3"/>
          <c:order val="3"/>
          <c:tx>
            <c:strRef>
              <c:f>Sheet1!$A$5</c:f>
              <c:strCache>
                <c:ptCount val="1"/>
                <c:pt idx="0">
                  <c:v>Very badly</c:v>
                </c:pt>
              </c:strCache>
            </c:strRef>
          </c:tx>
          <c:spPr>
            <a:solidFill>
              <a:schemeClr val="accent6">
                <a:lumMod val="75000"/>
              </a:schemeClr>
            </a:solidFill>
          </c:spPr>
          <c:dLbls>
            <c:dLbl>
              <c:idx val="1"/>
              <c:delete val="1"/>
            </c:dLbl>
            <c:dLbl>
              <c:idx val="2"/>
              <c:delete val="1"/>
            </c:dLbl>
            <c:dLbl>
              <c:idx val="3"/>
              <c:delete val="1"/>
            </c:dLbl>
            <c:txPr>
              <a:bodyPr/>
              <a:lstStyle/>
              <a:p>
                <a:pPr>
                  <a:defRPr lang="en-GB" sz="1600" b="1">
                    <a:solidFill>
                      <a:schemeClr val="bg1"/>
                    </a:solidFill>
                    <a:effectLst>
                      <a:outerShdw blurRad="25400" dist="25400" dir="2700000" algn="tl" rotWithShape="0">
                        <a:srgbClr val="000000">
                          <a:alpha val="43000"/>
                        </a:srgbClr>
                      </a:outerShdw>
                    </a:effectLst>
                  </a:defRPr>
                </a:pPr>
                <a:endParaRPr lang="en-US"/>
              </a:p>
            </c:txPr>
            <c:dLblPos val="ctr"/>
            <c:showVal val="1"/>
          </c:dLbls>
          <c:cat>
            <c:strRef>
              <c:f>Sheet1!$B$1:$M$1</c:f>
              <c:strCache>
                <c:ptCount val="6"/>
                <c:pt idx="0">
                  <c:v>Jan-09</c:v>
                </c:pt>
                <c:pt idx="1">
                  <c:v>Sep-10</c:v>
                </c:pt>
                <c:pt idx="2">
                  <c:v>Mar-11</c:v>
                </c:pt>
                <c:pt idx="3">
                  <c:v>Jan-12</c:v>
                </c:pt>
                <c:pt idx="4">
                  <c:v>Jan-13</c:v>
                </c:pt>
                <c:pt idx="5">
                  <c:v>Jan-14</c:v>
                </c:pt>
              </c:strCache>
            </c:strRef>
          </c:cat>
          <c:val>
            <c:numRef>
              <c:f>Sheet1!$B$5:$M$5</c:f>
              <c:numCache>
                <c:formatCode>General</c:formatCode>
                <c:ptCount val="6"/>
                <c:pt idx="0">
                  <c:v>65</c:v>
                </c:pt>
                <c:pt idx="1">
                  <c:v>38</c:v>
                </c:pt>
                <c:pt idx="2">
                  <c:v>43</c:v>
                </c:pt>
                <c:pt idx="3">
                  <c:v>39</c:v>
                </c:pt>
                <c:pt idx="4" formatCode="0%">
                  <c:v>0.27</c:v>
                </c:pt>
                <c:pt idx="5" formatCode="0%">
                  <c:v>0.10600000000000002</c:v>
                </c:pt>
              </c:numCache>
            </c:numRef>
          </c:val>
        </c:ser>
        <c:ser>
          <c:idx val="4"/>
          <c:order val="4"/>
          <c:tx>
            <c:strRef>
              <c:f>Sheet1!$A$6</c:f>
              <c:strCache>
                <c:ptCount val="1"/>
                <c:pt idx="0">
                  <c:v>Don't know</c:v>
                </c:pt>
              </c:strCache>
            </c:strRef>
          </c:tx>
          <c:spPr>
            <a:solidFill>
              <a:schemeClr val="bg2">
                <a:lumMod val="65000"/>
              </a:schemeClr>
            </a:solidFill>
          </c:spPr>
          <c:dLbls>
            <c:delete val="1"/>
          </c:dLbls>
          <c:cat>
            <c:strRef>
              <c:f>Sheet1!$B$1:$M$1</c:f>
              <c:strCache>
                <c:ptCount val="6"/>
                <c:pt idx="0">
                  <c:v>Jan-09</c:v>
                </c:pt>
                <c:pt idx="1">
                  <c:v>Sep-10</c:v>
                </c:pt>
                <c:pt idx="2">
                  <c:v>Mar-11</c:v>
                </c:pt>
                <c:pt idx="3">
                  <c:v>Jan-12</c:v>
                </c:pt>
                <c:pt idx="4">
                  <c:v>Jan-13</c:v>
                </c:pt>
                <c:pt idx="5">
                  <c:v>Jan-14</c:v>
                </c:pt>
              </c:strCache>
            </c:strRef>
          </c:cat>
          <c:val>
            <c:numRef>
              <c:f>Sheet1!$B$6:$M$6</c:f>
              <c:numCache>
                <c:formatCode>General</c:formatCode>
                <c:ptCount val="6"/>
                <c:pt idx="0">
                  <c:v>1</c:v>
                </c:pt>
                <c:pt idx="1">
                  <c:v>1</c:v>
                </c:pt>
                <c:pt idx="2">
                  <c:v>1</c:v>
                </c:pt>
                <c:pt idx="3">
                  <c:v>0</c:v>
                </c:pt>
                <c:pt idx="4" formatCode="0%">
                  <c:v>1.0000000000000004E-2</c:v>
                </c:pt>
                <c:pt idx="5" formatCode="0%">
                  <c:v>2.4000000000000007E-2</c:v>
                </c:pt>
              </c:numCache>
            </c:numRef>
          </c:val>
        </c:ser>
        <c:dLbls>
          <c:showVal val="1"/>
        </c:dLbls>
        <c:gapWidth val="55"/>
        <c:overlap val="100"/>
        <c:axId val="187344000"/>
        <c:axId val="187345536"/>
      </c:barChart>
      <c:catAx>
        <c:axId val="187344000"/>
        <c:scaling>
          <c:orientation val="minMax"/>
        </c:scaling>
        <c:axPos val="b"/>
        <c:tickLblPos val="nextTo"/>
        <c:txPr>
          <a:bodyPr/>
          <a:lstStyle/>
          <a:p>
            <a:pPr>
              <a:defRPr lang="en-GB" sz="1600"/>
            </a:pPr>
            <a:endParaRPr lang="en-US"/>
          </a:p>
        </c:txPr>
        <c:crossAx val="187345536"/>
        <c:crosses val="autoZero"/>
        <c:lblAlgn val="ctr"/>
        <c:lblOffset val="100"/>
      </c:catAx>
      <c:valAx>
        <c:axId val="187345536"/>
        <c:scaling>
          <c:orientation val="minMax"/>
        </c:scaling>
        <c:axPos val="l"/>
        <c:majorGridlines>
          <c:spPr>
            <a:ln>
              <a:noFill/>
            </a:ln>
          </c:spPr>
        </c:majorGridlines>
        <c:numFmt formatCode="0%" sourceLinked="1"/>
        <c:tickLblPos val="nextTo"/>
        <c:spPr>
          <a:noFill/>
        </c:spPr>
        <c:txPr>
          <a:bodyPr/>
          <a:lstStyle/>
          <a:p>
            <a:pPr>
              <a:defRPr lang="en-GB"/>
            </a:pPr>
            <a:endParaRPr lang="en-US"/>
          </a:p>
        </c:txPr>
        <c:crossAx val="187344000"/>
        <c:crosses val="autoZero"/>
        <c:crossBetween val="between"/>
        <c:majorUnit val="0.2"/>
      </c:valAx>
    </c:plotArea>
    <c:plotVisOnly val="1"/>
    <c:dispBlanksAs val="gap"/>
  </c:chart>
  <c:spPr>
    <a:solidFill>
      <a:schemeClr val="bg1"/>
    </a:solidFill>
  </c:spPr>
  <c:txPr>
    <a:bodyPr/>
    <a:lstStyle/>
    <a:p>
      <a:pPr>
        <a:defRPr sz="1200"/>
      </a:pPr>
      <a:endParaRPr lang="en-US"/>
    </a:p>
  </c:txPr>
  <c:externalData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IE"/>
  <c:style val="18"/>
  <c:chart>
    <c:autoTitleDeleted val="1"/>
    <c:plotArea>
      <c:layout>
        <c:manualLayout>
          <c:layoutTarget val="inner"/>
          <c:xMode val="edge"/>
          <c:yMode val="edge"/>
          <c:x val="9.0753438405494838E-2"/>
          <c:y val="0.364431619521493"/>
          <c:w val="0.88677950454627918"/>
          <c:h val="0.54925120006782302"/>
        </c:manualLayout>
      </c:layout>
      <c:barChart>
        <c:barDir val="col"/>
        <c:grouping val="stacked"/>
        <c:ser>
          <c:idx val="0"/>
          <c:order val="0"/>
          <c:tx>
            <c:strRef>
              <c:f>Sheet1!$A$2</c:f>
              <c:strCache>
                <c:ptCount val="1"/>
                <c:pt idx="0">
                  <c:v> Don't know</c:v>
                </c:pt>
              </c:strCache>
            </c:strRef>
          </c:tx>
          <c:spPr>
            <a:solidFill>
              <a:schemeClr val="bg2">
                <a:lumMod val="50000"/>
              </a:schemeClr>
            </a:solidFill>
          </c:spPr>
          <c:dLbls>
            <c:delete val="1"/>
          </c:dLbls>
          <c:cat>
            <c:strRef>
              <c:f>Sheet1!$B$1:$G$1</c:f>
              <c:strCache>
                <c:ptCount val="6"/>
                <c:pt idx="0">
                  <c:v>Jan-09</c:v>
                </c:pt>
                <c:pt idx="1">
                  <c:v>Sep-10</c:v>
                </c:pt>
                <c:pt idx="2">
                  <c:v>Mar-11</c:v>
                </c:pt>
                <c:pt idx="3">
                  <c:v>Jan-12</c:v>
                </c:pt>
                <c:pt idx="4">
                  <c:v>Jan-13</c:v>
                </c:pt>
                <c:pt idx="5">
                  <c:v>Jan-14</c:v>
                </c:pt>
              </c:strCache>
            </c:strRef>
          </c:cat>
          <c:val>
            <c:numRef>
              <c:f>Sheet1!$B$2:$G$2</c:f>
              <c:numCache>
                <c:formatCode>0</c:formatCode>
                <c:ptCount val="6"/>
                <c:pt idx="0">
                  <c:v>1.1388046230348439</c:v>
                </c:pt>
                <c:pt idx="1">
                  <c:v>1.6677289206807524</c:v>
                </c:pt>
                <c:pt idx="2">
                  <c:v>2.1578573800961878</c:v>
                </c:pt>
                <c:pt idx="3">
                  <c:v>1.0884501697416888</c:v>
                </c:pt>
                <c:pt idx="4">
                  <c:v>1.9352427093397935</c:v>
                </c:pt>
                <c:pt idx="5" formatCode="General">
                  <c:v>4</c:v>
                </c:pt>
              </c:numCache>
            </c:numRef>
          </c:val>
        </c:ser>
        <c:ser>
          <c:idx val="1"/>
          <c:order val="1"/>
          <c:tx>
            <c:strRef>
              <c:f>Sheet1!$A$3</c:f>
              <c:strCache>
                <c:ptCount val="1"/>
                <c:pt idx="0">
                  <c:v> I will be better off over the next 12 months</c:v>
                </c:pt>
              </c:strCache>
            </c:strRef>
          </c:tx>
          <c:spPr>
            <a:solidFill>
              <a:schemeClr val="accent2">
                <a:lumMod val="50000"/>
              </a:schemeClr>
            </a:solidFill>
          </c:spPr>
          <c:dLbls>
            <c:txPr>
              <a:bodyPr/>
              <a:lstStyle/>
              <a:p>
                <a:pPr>
                  <a:defRPr lang="en-GB" sz="2000" b="1">
                    <a:solidFill>
                      <a:srgbClr val="FFFFFF"/>
                    </a:solidFill>
                    <a:effectLst>
                      <a:outerShdw blurRad="22225" dist="25400" dir="2700000" algn="tl" rotWithShape="0">
                        <a:srgbClr val="000000">
                          <a:alpha val="43000"/>
                        </a:srgbClr>
                      </a:outerShdw>
                    </a:effectLst>
                  </a:defRPr>
                </a:pPr>
                <a:endParaRPr lang="en-US"/>
              </a:p>
            </c:txPr>
            <c:showVal val="1"/>
          </c:dLbls>
          <c:cat>
            <c:strRef>
              <c:f>Sheet1!$B$1:$G$1</c:f>
              <c:strCache>
                <c:ptCount val="6"/>
                <c:pt idx="0">
                  <c:v>Jan-09</c:v>
                </c:pt>
                <c:pt idx="1">
                  <c:v>Sep-10</c:v>
                </c:pt>
                <c:pt idx="2">
                  <c:v>Mar-11</c:v>
                </c:pt>
                <c:pt idx="3">
                  <c:v>Jan-12</c:v>
                </c:pt>
                <c:pt idx="4">
                  <c:v>Jan-13</c:v>
                </c:pt>
                <c:pt idx="5">
                  <c:v>Jan-14</c:v>
                </c:pt>
              </c:strCache>
            </c:strRef>
          </c:cat>
          <c:val>
            <c:numRef>
              <c:f>Sheet1!$B$3:$G$3</c:f>
              <c:numCache>
                <c:formatCode>0</c:formatCode>
                <c:ptCount val="6"/>
                <c:pt idx="0">
                  <c:v>8.2519436192170517</c:v>
                </c:pt>
                <c:pt idx="1">
                  <c:v>12.241158341065542</c:v>
                </c:pt>
                <c:pt idx="2">
                  <c:v>8.7356806844528752</c:v>
                </c:pt>
                <c:pt idx="3">
                  <c:v>10.584382174459</c:v>
                </c:pt>
                <c:pt idx="4">
                  <c:v>10.445894624252469</c:v>
                </c:pt>
                <c:pt idx="5" formatCode="General">
                  <c:v>14</c:v>
                </c:pt>
              </c:numCache>
            </c:numRef>
          </c:val>
        </c:ser>
        <c:ser>
          <c:idx val="2"/>
          <c:order val="2"/>
          <c:tx>
            <c:strRef>
              <c:f>Sheet1!$A$4</c:f>
              <c:strCache>
                <c:ptCount val="1"/>
                <c:pt idx="0">
                  <c:v> I will be about the same over the next 12 months</c:v>
                </c:pt>
              </c:strCache>
            </c:strRef>
          </c:tx>
          <c:spPr>
            <a:solidFill>
              <a:schemeClr val="accent2"/>
            </a:solidFill>
          </c:spPr>
          <c:dLbls>
            <c:txPr>
              <a:bodyPr/>
              <a:lstStyle/>
              <a:p>
                <a:pPr>
                  <a:defRPr lang="en-GB" sz="2000" b="1">
                    <a:solidFill>
                      <a:srgbClr val="FFFFFF"/>
                    </a:solidFill>
                    <a:effectLst>
                      <a:outerShdw blurRad="22225" dist="25400" dir="2700000" algn="tl" rotWithShape="0">
                        <a:srgbClr val="000000">
                          <a:alpha val="43000"/>
                        </a:srgbClr>
                      </a:outerShdw>
                    </a:effectLst>
                  </a:defRPr>
                </a:pPr>
                <a:endParaRPr lang="en-US"/>
              </a:p>
            </c:txPr>
            <c:showVal val="1"/>
          </c:dLbls>
          <c:cat>
            <c:strRef>
              <c:f>Sheet1!$B$1:$G$1</c:f>
              <c:strCache>
                <c:ptCount val="6"/>
                <c:pt idx="0">
                  <c:v>Jan-09</c:v>
                </c:pt>
                <c:pt idx="1">
                  <c:v>Sep-10</c:v>
                </c:pt>
                <c:pt idx="2">
                  <c:v>Mar-11</c:v>
                </c:pt>
                <c:pt idx="3">
                  <c:v>Jan-12</c:v>
                </c:pt>
                <c:pt idx="4">
                  <c:v>Jan-13</c:v>
                </c:pt>
                <c:pt idx="5">
                  <c:v>Jan-14</c:v>
                </c:pt>
              </c:strCache>
            </c:strRef>
          </c:cat>
          <c:val>
            <c:numRef>
              <c:f>Sheet1!$B$4:$G$4</c:f>
              <c:numCache>
                <c:formatCode>0</c:formatCode>
                <c:ptCount val="6"/>
                <c:pt idx="0">
                  <c:v>40.320546024385607</c:v>
                </c:pt>
                <c:pt idx="1">
                  <c:v>45.459293932108629</c:v>
                </c:pt>
                <c:pt idx="2">
                  <c:v>38.581972592502609</c:v>
                </c:pt>
                <c:pt idx="3">
                  <c:v>37.3146817611781</c:v>
                </c:pt>
                <c:pt idx="4">
                  <c:v>37.187872063020876</c:v>
                </c:pt>
                <c:pt idx="5" formatCode="General">
                  <c:v>50</c:v>
                </c:pt>
              </c:numCache>
            </c:numRef>
          </c:val>
        </c:ser>
        <c:ser>
          <c:idx val="3"/>
          <c:order val="3"/>
          <c:tx>
            <c:strRef>
              <c:f>Sheet1!$A$5</c:f>
              <c:strCache>
                <c:ptCount val="1"/>
                <c:pt idx="0">
                  <c:v> I will be worse off over the next 12 months</c:v>
                </c:pt>
              </c:strCache>
            </c:strRef>
          </c:tx>
          <c:spPr>
            <a:solidFill>
              <a:schemeClr val="accent6">
                <a:lumMod val="75000"/>
              </a:schemeClr>
            </a:solidFill>
          </c:spPr>
          <c:dLbls>
            <c:txPr>
              <a:bodyPr/>
              <a:lstStyle/>
              <a:p>
                <a:pPr>
                  <a:defRPr lang="en-GB" sz="2000" b="1">
                    <a:solidFill>
                      <a:schemeClr val="bg1"/>
                    </a:solidFill>
                    <a:effectLst>
                      <a:outerShdw blurRad="22225" dist="25400" dir="2700000" algn="tl" rotWithShape="0">
                        <a:srgbClr val="000000">
                          <a:alpha val="43000"/>
                        </a:srgbClr>
                      </a:outerShdw>
                    </a:effectLst>
                  </a:defRPr>
                </a:pPr>
                <a:endParaRPr lang="en-US"/>
              </a:p>
            </c:txPr>
            <c:showVal val="1"/>
          </c:dLbls>
          <c:cat>
            <c:strRef>
              <c:f>Sheet1!$B$1:$G$1</c:f>
              <c:strCache>
                <c:ptCount val="6"/>
                <c:pt idx="0">
                  <c:v>Jan-09</c:v>
                </c:pt>
                <c:pt idx="1">
                  <c:v>Sep-10</c:v>
                </c:pt>
                <c:pt idx="2">
                  <c:v>Mar-11</c:v>
                </c:pt>
                <c:pt idx="3">
                  <c:v>Jan-12</c:v>
                </c:pt>
                <c:pt idx="4">
                  <c:v>Jan-13</c:v>
                </c:pt>
                <c:pt idx="5">
                  <c:v>Jan-14</c:v>
                </c:pt>
              </c:strCache>
            </c:strRef>
          </c:cat>
          <c:val>
            <c:numRef>
              <c:f>Sheet1!$B$5:$G$5</c:f>
              <c:numCache>
                <c:formatCode>0</c:formatCode>
                <c:ptCount val="6"/>
                <c:pt idx="0">
                  <c:v>50.288705733362427</c:v>
                </c:pt>
                <c:pt idx="1">
                  <c:v>40.631818806145112</c:v>
                </c:pt>
                <c:pt idx="2">
                  <c:v>50.524489342948129</c:v>
                </c:pt>
                <c:pt idx="3">
                  <c:v>51.012485894621051</c:v>
                </c:pt>
                <c:pt idx="4">
                  <c:v>50.430990603386796</c:v>
                </c:pt>
                <c:pt idx="5" formatCode="General">
                  <c:v>31</c:v>
                </c:pt>
              </c:numCache>
            </c:numRef>
          </c:val>
        </c:ser>
        <c:dLbls>
          <c:showVal val="1"/>
        </c:dLbls>
        <c:gapWidth val="75"/>
        <c:overlap val="100"/>
        <c:axId val="188786176"/>
        <c:axId val="188787712"/>
      </c:barChart>
      <c:catAx>
        <c:axId val="188786176"/>
        <c:scaling>
          <c:orientation val="minMax"/>
        </c:scaling>
        <c:axPos val="b"/>
        <c:majorTickMark val="none"/>
        <c:tickLblPos val="nextTo"/>
        <c:txPr>
          <a:bodyPr/>
          <a:lstStyle/>
          <a:p>
            <a:pPr>
              <a:defRPr lang="en-GB" sz="1600"/>
            </a:pPr>
            <a:endParaRPr lang="en-US"/>
          </a:p>
        </c:txPr>
        <c:crossAx val="188787712"/>
        <c:crosses val="autoZero"/>
        <c:auto val="1"/>
        <c:lblAlgn val="ctr"/>
        <c:lblOffset val="100"/>
      </c:catAx>
      <c:valAx>
        <c:axId val="188787712"/>
        <c:scaling>
          <c:orientation val="minMax"/>
          <c:max val="100"/>
        </c:scaling>
        <c:axPos val="l"/>
        <c:numFmt formatCode="0" sourceLinked="1"/>
        <c:majorTickMark val="none"/>
        <c:tickLblPos val="nextTo"/>
        <c:txPr>
          <a:bodyPr/>
          <a:lstStyle/>
          <a:p>
            <a:pPr>
              <a:defRPr lang="en-GB" sz="1200"/>
            </a:pPr>
            <a:endParaRPr lang="en-US"/>
          </a:p>
        </c:txPr>
        <c:crossAx val="188786176"/>
        <c:crosses val="autoZero"/>
        <c:crossBetween val="between"/>
        <c:majorUnit val="10"/>
      </c:valAx>
    </c:plotArea>
    <c:plotVisOnly val="1"/>
    <c:dispBlanksAs val="gap"/>
  </c:chart>
  <c:txPr>
    <a:bodyPr/>
    <a:lstStyle/>
    <a:p>
      <a:pPr>
        <a:defRPr sz="1800"/>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en-IE"/>
  <c:style val="18"/>
  <c:chart>
    <c:autoTitleDeleted val="1"/>
    <c:plotArea>
      <c:layout/>
      <c:barChart>
        <c:barDir val="col"/>
        <c:grouping val="clustered"/>
        <c:ser>
          <c:idx val="0"/>
          <c:order val="0"/>
          <c:tx>
            <c:strRef>
              <c:f>Sheet1!$B$1</c:f>
              <c:strCache>
                <c:ptCount val="1"/>
                <c:pt idx="0">
                  <c:v>Series 1</c:v>
                </c:pt>
              </c:strCache>
            </c:strRef>
          </c:tx>
          <c:spPr>
            <a:solidFill>
              <a:schemeClr val="accent2">
                <a:lumMod val="75000"/>
              </a:schemeClr>
            </a:solidFill>
          </c:spPr>
          <c:dPt>
            <c:idx val="0"/>
            <c:spPr>
              <a:solidFill>
                <a:schemeClr val="bg1">
                  <a:lumMod val="65000"/>
                </a:schemeClr>
              </a:solidFill>
            </c:spPr>
          </c:dPt>
          <c:dPt>
            <c:idx val="1"/>
            <c:spPr>
              <a:solidFill>
                <a:srgbClr val="A6A6A6"/>
              </a:solidFill>
            </c:spPr>
          </c:dPt>
          <c:dPt>
            <c:idx val="2"/>
            <c:spPr>
              <a:solidFill>
                <a:srgbClr val="A6A6A6"/>
              </a:solidFill>
            </c:spPr>
          </c:dPt>
          <c:dPt>
            <c:idx val="3"/>
            <c:spPr>
              <a:solidFill>
                <a:srgbClr val="A6A6A6"/>
              </a:solidFill>
            </c:spPr>
          </c:dPt>
          <c:dPt>
            <c:idx val="4"/>
            <c:spPr>
              <a:solidFill>
                <a:srgbClr val="A6A6A6"/>
              </a:solidFill>
            </c:spPr>
          </c:dPt>
          <c:dPt>
            <c:idx val="5"/>
            <c:spPr>
              <a:solidFill>
                <a:srgbClr val="6F9931"/>
              </a:solidFill>
            </c:spPr>
          </c:dPt>
          <c:cat>
            <c:strRef>
              <c:f>Sheet1!$A$2:$A$7</c:f>
              <c:strCache>
                <c:ptCount val="6"/>
                <c:pt idx="0">
                  <c:v>Germany</c:v>
                </c:pt>
                <c:pt idx="1">
                  <c:v>France</c:v>
                </c:pt>
                <c:pt idx="2">
                  <c:v>UK</c:v>
                </c:pt>
                <c:pt idx="3">
                  <c:v>Spain</c:v>
                </c:pt>
                <c:pt idx="4">
                  <c:v>Italy</c:v>
                </c:pt>
                <c:pt idx="5">
                  <c:v>Ireland</c:v>
                </c:pt>
              </c:strCache>
            </c:strRef>
          </c:cat>
          <c:val>
            <c:numRef>
              <c:f>Sheet1!$B$2:$B$7</c:f>
              <c:numCache>
                <c:formatCode>General</c:formatCode>
                <c:ptCount val="6"/>
                <c:pt idx="0">
                  <c:v>54</c:v>
                </c:pt>
                <c:pt idx="1">
                  <c:v>58</c:v>
                </c:pt>
                <c:pt idx="2">
                  <c:v>65</c:v>
                </c:pt>
                <c:pt idx="3">
                  <c:v>69</c:v>
                </c:pt>
                <c:pt idx="4">
                  <c:v>70</c:v>
                </c:pt>
                <c:pt idx="5">
                  <c:v>79</c:v>
                </c:pt>
              </c:numCache>
            </c:numRef>
          </c:val>
        </c:ser>
        <c:dLbls>
          <c:showVal val="1"/>
        </c:dLbls>
        <c:gapWidth val="75"/>
        <c:axId val="167418496"/>
        <c:axId val="167420288"/>
      </c:barChart>
      <c:catAx>
        <c:axId val="167418496"/>
        <c:scaling>
          <c:orientation val="minMax"/>
        </c:scaling>
        <c:axPos val="b"/>
        <c:majorTickMark val="none"/>
        <c:tickLblPos val="nextTo"/>
        <c:txPr>
          <a:bodyPr/>
          <a:lstStyle/>
          <a:p>
            <a:pPr>
              <a:defRPr lang="en-GB"/>
            </a:pPr>
            <a:endParaRPr lang="en-US"/>
          </a:p>
        </c:txPr>
        <c:crossAx val="167420288"/>
        <c:crosses val="autoZero"/>
        <c:auto val="1"/>
        <c:lblAlgn val="ctr"/>
        <c:lblOffset val="100"/>
      </c:catAx>
      <c:valAx>
        <c:axId val="167420288"/>
        <c:scaling>
          <c:orientation val="minMax"/>
        </c:scaling>
        <c:delete val="1"/>
        <c:axPos val="l"/>
        <c:numFmt formatCode="General" sourceLinked="1"/>
        <c:majorTickMark val="none"/>
        <c:tickLblPos val="none"/>
        <c:crossAx val="167418496"/>
        <c:crosses val="autoZero"/>
        <c:crossBetween val="between"/>
      </c:valAx>
    </c:plotArea>
    <c:plotVisOnly val="1"/>
    <c:dispBlanksAs val="gap"/>
  </c:chart>
  <c:txPr>
    <a:bodyPr/>
    <a:lstStyle/>
    <a:p>
      <a:pPr>
        <a:defRPr sz="1800"/>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320862-4456-C341-9679-6F25440F3946}" type="datetimeFigureOut">
              <a:rPr lang="en-US" smtClean="0"/>
              <a:pPr/>
              <a:t>2/18/2014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FDCC1A8-5245-D841-AECE-775D2BAB6EC0}" type="slidenum">
              <a:rPr lang="en-US" smtClean="0"/>
              <a:pPr/>
              <a:t>‹#›</a:t>
            </a:fld>
            <a:endParaRPr lang="en-US"/>
          </a:p>
        </p:txBody>
      </p:sp>
    </p:spTree>
    <p:extLst>
      <p:ext uri="{BB962C8B-B14F-4D97-AF65-F5344CB8AC3E}">
        <p14:creationId xmlns="" xmlns:p14="http://schemas.microsoft.com/office/powerpoint/2010/main" xmlns:mv="urn:schemas-microsoft-com:mac:vml" xmlns:mc="http://schemas.openxmlformats.org/markup-compatibility/2006" val="31176275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A080F7-EBC1-3845-802B-93248BAB01A9}" type="datetimeFigureOut">
              <a:rPr lang="en-US" smtClean="0"/>
              <a:pPr/>
              <a:t>2/18/2014</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04591E5-1D84-2D4C-92ED-B84EB652116B}" type="slidenum">
              <a:rPr lang="en-GB" smtClean="0"/>
              <a:pPr/>
              <a:t>‹#›</a:t>
            </a:fld>
            <a:endParaRPr lang="en-GB"/>
          </a:p>
        </p:txBody>
      </p:sp>
    </p:spTree>
    <p:extLst>
      <p:ext uri="{BB962C8B-B14F-4D97-AF65-F5344CB8AC3E}">
        <p14:creationId xmlns="" xmlns:p14="http://schemas.microsoft.com/office/powerpoint/2010/main" xmlns:mv="urn:schemas-microsoft-com:mac:vml" xmlns:mc="http://schemas.openxmlformats.org/markup-compatibility/2006" val="57628119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Wingdings" charset="2"/>
              <a:buNone/>
            </a:pPr>
            <a:endParaRPr lang="en-GB" sz="1200" dirty="0" smtClean="0">
              <a:solidFill>
                <a:schemeClr val="tx2">
                  <a:lumMod val="50000"/>
                  <a:lumOff val="50000"/>
                </a:schemeClr>
              </a:solidFill>
            </a:endParaRPr>
          </a:p>
        </p:txBody>
      </p:sp>
      <p:sp>
        <p:nvSpPr>
          <p:cNvPr id="4" name="Slide Number Placeholder 3"/>
          <p:cNvSpPr>
            <a:spLocks noGrp="1"/>
          </p:cNvSpPr>
          <p:nvPr>
            <p:ph type="sldNum" sz="quarter" idx="10"/>
          </p:nvPr>
        </p:nvSpPr>
        <p:spPr/>
        <p:txBody>
          <a:bodyPr/>
          <a:lstStyle/>
          <a:p>
            <a:fld id="{704591E5-1D84-2D4C-92ED-B84EB652116B}" type="slidenum">
              <a:rPr lang="en-GB" smtClean="0"/>
              <a:pPr/>
              <a:t>0</a:t>
            </a:fld>
            <a:endParaRPr lang="en-GB"/>
          </a:p>
        </p:txBody>
      </p:sp>
    </p:spTree>
    <p:extLst>
      <p:ext uri="{BB962C8B-B14F-4D97-AF65-F5344CB8AC3E}">
        <p14:creationId xmlns="" xmlns:p14="http://schemas.microsoft.com/office/powerpoint/2010/main" xmlns:mv="urn:schemas-microsoft-com:mac:vml" xmlns:mc="http://schemas.openxmlformats.org/markup-compatibility/2006" val="33339009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04591E5-1D84-2D4C-92ED-B84EB652116B}" type="slidenum">
              <a:rPr lang="en-GB" smtClean="0"/>
              <a:pPr/>
              <a:t>9</a:t>
            </a:fld>
            <a:endParaRPr lang="en-GB"/>
          </a:p>
        </p:txBody>
      </p:sp>
    </p:spTree>
    <p:extLst>
      <p:ext uri="{BB962C8B-B14F-4D97-AF65-F5344CB8AC3E}">
        <p14:creationId xmlns="" xmlns:p14="http://schemas.microsoft.com/office/powerpoint/2010/main" xmlns:mv="urn:schemas-microsoft-com:mac:vml" xmlns:mc="http://schemas.openxmlformats.org/markup-compatibility/2006" val="13456065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04591E5-1D84-2D4C-92ED-B84EB652116B}" type="slidenum">
              <a:rPr lang="en-GB" smtClean="0"/>
              <a:pPr/>
              <a:t>10</a:t>
            </a:fld>
            <a:endParaRPr lang="en-GB"/>
          </a:p>
        </p:txBody>
      </p:sp>
    </p:spTree>
    <p:extLst>
      <p:ext uri="{BB962C8B-B14F-4D97-AF65-F5344CB8AC3E}">
        <p14:creationId xmlns="" xmlns:p14="http://schemas.microsoft.com/office/powerpoint/2010/main" xmlns:mv="urn:schemas-microsoft-com:mac:vml" xmlns:mc="http://schemas.openxmlformats.org/markup-compatibility/2006" val="13456065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smtClean="0"/>
          </a:p>
        </p:txBody>
      </p:sp>
      <p:sp>
        <p:nvSpPr>
          <p:cNvPr id="4" name="Slide Number Placeholder 3"/>
          <p:cNvSpPr>
            <a:spLocks noGrp="1"/>
          </p:cNvSpPr>
          <p:nvPr>
            <p:ph type="sldNum" sz="quarter" idx="10"/>
          </p:nvPr>
        </p:nvSpPr>
        <p:spPr/>
        <p:txBody>
          <a:bodyPr/>
          <a:lstStyle/>
          <a:p>
            <a:fld id="{704591E5-1D84-2D4C-92ED-B84EB652116B}" type="slidenum">
              <a:rPr lang="en-GB" smtClean="0"/>
              <a:pPr/>
              <a:t>11</a:t>
            </a:fld>
            <a:endParaRPr lang="en-GB"/>
          </a:p>
        </p:txBody>
      </p:sp>
    </p:spTree>
    <p:extLst>
      <p:ext uri="{BB962C8B-B14F-4D97-AF65-F5344CB8AC3E}">
        <p14:creationId xmlns="" xmlns:p14="http://schemas.microsoft.com/office/powerpoint/2010/main" xmlns:mv="urn:schemas-microsoft-com:mac:vml" xmlns:mc="http://schemas.openxmlformats.org/markup-compatibility/2006" val="13456065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12</a:t>
            </a:fld>
            <a:endParaRPr lang="en-GB"/>
          </a:p>
        </p:txBody>
      </p:sp>
    </p:spTree>
    <p:extLst>
      <p:ext uri="{BB962C8B-B14F-4D97-AF65-F5344CB8AC3E}">
        <p14:creationId xmlns="" xmlns:p14="http://schemas.microsoft.com/office/powerpoint/2010/main" xmlns:mv="urn:schemas-microsoft-com:mac:vml" xmlns:mc="http://schemas.openxmlformats.org/markup-compatibility/2006" val="34851632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397F19F-4F65-48D6-A3F2-B832D7115CC8}" type="slidenum">
              <a:rPr lang="en-US" smtClean="0"/>
              <a:pPr/>
              <a:t>13</a:t>
            </a:fld>
            <a:endParaRPr lang="en-US"/>
          </a:p>
        </p:txBody>
      </p:sp>
    </p:spTree>
    <p:extLst>
      <p:ext uri="{BB962C8B-B14F-4D97-AF65-F5344CB8AC3E}">
        <p14:creationId xmlns="" xmlns:p14="http://schemas.microsoft.com/office/powerpoint/2010/main" xmlns:mv="urn:schemas-microsoft-com:mac:vml" xmlns:mc="http://schemas.openxmlformats.org/markup-compatibility/2006" val="8353014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sz="120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a:p>
            <a:endParaRPr lang="en-GB" dirty="0" smtClean="0"/>
          </a:p>
        </p:txBody>
      </p:sp>
      <p:sp>
        <p:nvSpPr>
          <p:cNvPr id="4" name="Slide Number Placeholder 3"/>
          <p:cNvSpPr>
            <a:spLocks noGrp="1"/>
          </p:cNvSpPr>
          <p:nvPr>
            <p:ph type="sldNum" sz="quarter" idx="10"/>
          </p:nvPr>
        </p:nvSpPr>
        <p:spPr/>
        <p:txBody>
          <a:bodyPr/>
          <a:lstStyle/>
          <a:p>
            <a:fld id="{704591E5-1D84-2D4C-92ED-B84EB652116B}" type="slidenum">
              <a:rPr lang="en-GB" smtClean="0"/>
              <a:pPr/>
              <a:t>14</a:t>
            </a:fld>
            <a:endParaRPr lang="en-GB"/>
          </a:p>
        </p:txBody>
      </p:sp>
    </p:spTree>
    <p:extLst>
      <p:ext uri="{BB962C8B-B14F-4D97-AF65-F5344CB8AC3E}">
        <p14:creationId xmlns="" xmlns:p14="http://schemas.microsoft.com/office/powerpoint/2010/main" xmlns:mv="urn:schemas-microsoft-com:mac:vml" xmlns:mc="http://schemas.openxmlformats.org/markup-compatibility/2006" val="27378144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current Renault car ad that plays on the “afford to live again” aptly expresses this sense of stabilisation. </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682D99C-02EE-8546-BC72-3A5E15A0A581}" type="slidenum">
              <a:rPr lang="en-US" smtClean="0"/>
              <a:pPr/>
              <a:t>15</a:t>
            </a:fld>
            <a:endParaRPr lang="en-US"/>
          </a:p>
        </p:txBody>
      </p:sp>
    </p:spTree>
    <p:extLst>
      <p:ext uri="{BB962C8B-B14F-4D97-AF65-F5344CB8AC3E}">
        <p14:creationId xmlns="" xmlns:p14="http://schemas.microsoft.com/office/powerpoint/2010/main" xmlns:mv="urn:schemas-microsoft-com:mac:vml" xmlns:mc="http://schemas.openxmlformats.org/markup-compatibility/2006" val="42630197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16</a:t>
            </a:fld>
            <a:endParaRPr lang="en-GB"/>
          </a:p>
        </p:txBody>
      </p:sp>
    </p:spTree>
    <p:extLst>
      <p:ext uri="{BB962C8B-B14F-4D97-AF65-F5344CB8AC3E}">
        <p14:creationId xmlns="" xmlns:p14="http://schemas.microsoft.com/office/powerpoint/2010/main" xmlns:mv="urn:schemas-microsoft-com:mac:vml" xmlns:mc="http://schemas.openxmlformats.org/markup-compatibility/2006" val="27448360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17</a:t>
            </a:fld>
            <a:endParaRPr lang="en-GB"/>
          </a:p>
        </p:txBody>
      </p:sp>
    </p:spTree>
    <p:extLst>
      <p:ext uri="{BB962C8B-B14F-4D97-AF65-F5344CB8AC3E}">
        <p14:creationId xmlns="" xmlns:p14="http://schemas.microsoft.com/office/powerpoint/2010/main" xmlns:mv="urn:schemas-microsoft-com:mac:vml" xmlns:mc="http://schemas.openxmlformats.org/markup-compatibility/2006" val="27448360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18</a:t>
            </a:fld>
            <a:endParaRPr lang="en-GB"/>
          </a:p>
        </p:txBody>
      </p:sp>
    </p:spTree>
    <p:extLst>
      <p:ext uri="{BB962C8B-B14F-4D97-AF65-F5344CB8AC3E}">
        <p14:creationId xmlns="" xmlns:p14="http://schemas.microsoft.com/office/powerpoint/2010/main" xmlns:mv="urn:schemas-microsoft-com:mac:vml" xmlns:mc="http://schemas.openxmlformats.org/markup-compatibility/2006" val="2744836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Wingdings" charset="2"/>
              <a:buNone/>
              <a:tabLst/>
              <a:defRPr/>
            </a:pPr>
            <a:endParaRPr lang="en-GB" sz="1200" dirty="0" smtClean="0">
              <a:solidFill>
                <a:schemeClr val="tx2">
                  <a:lumMod val="50000"/>
                  <a:lumOff val="50000"/>
                </a:schemeClr>
              </a:solidFill>
            </a:endParaRPr>
          </a:p>
        </p:txBody>
      </p:sp>
      <p:sp>
        <p:nvSpPr>
          <p:cNvPr id="4" name="Slide Number Placeholder 3"/>
          <p:cNvSpPr>
            <a:spLocks noGrp="1"/>
          </p:cNvSpPr>
          <p:nvPr>
            <p:ph type="sldNum" sz="quarter" idx="10"/>
          </p:nvPr>
        </p:nvSpPr>
        <p:spPr/>
        <p:txBody>
          <a:bodyPr/>
          <a:lstStyle/>
          <a:p>
            <a:fld id="{704591E5-1D84-2D4C-92ED-B84EB652116B}" type="slidenum">
              <a:rPr lang="en-GB" smtClean="0"/>
              <a:pPr/>
              <a:t>1</a:t>
            </a:fld>
            <a:endParaRPr lang="en-GB"/>
          </a:p>
        </p:txBody>
      </p:sp>
    </p:spTree>
    <p:extLst>
      <p:ext uri="{BB962C8B-B14F-4D97-AF65-F5344CB8AC3E}">
        <p14:creationId xmlns="" xmlns:p14="http://schemas.microsoft.com/office/powerpoint/2010/main" xmlns:mv="urn:schemas-microsoft-com:mac:vml" xmlns:mc="http://schemas.openxmlformats.org/markup-compatibility/2006" val="33339009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baseline="0" dirty="0" smtClean="0"/>
          </a:p>
        </p:txBody>
      </p:sp>
      <p:sp>
        <p:nvSpPr>
          <p:cNvPr id="4" name="Slide Number Placeholder 3"/>
          <p:cNvSpPr>
            <a:spLocks noGrp="1"/>
          </p:cNvSpPr>
          <p:nvPr>
            <p:ph type="sldNum" sz="quarter" idx="10"/>
          </p:nvPr>
        </p:nvSpPr>
        <p:spPr/>
        <p:txBody>
          <a:bodyPr/>
          <a:lstStyle/>
          <a:p>
            <a:fld id="{9397F19F-4F65-48D6-A3F2-B832D7115CC8}" type="slidenum">
              <a:rPr lang="en-US" smtClean="0"/>
              <a:pPr/>
              <a:t>19</a:t>
            </a:fld>
            <a:endParaRPr lang="en-US"/>
          </a:p>
        </p:txBody>
      </p:sp>
    </p:spTree>
    <p:extLst>
      <p:ext uri="{BB962C8B-B14F-4D97-AF65-F5344CB8AC3E}">
        <p14:creationId xmlns="" xmlns:p14="http://schemas.microsoft.com/office/powerpoint/2010/main" xmlns:mv="urn:schemas-microsoft-com:mac:vml" xmlns:mc="http://schemas.openxmlformats.org/markup-compatibility/2006" val="9062736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Enterprising Energy is overarching cultural theme that expresses the tempered optimism we are observing.</a:t>
            </a:r>
          </a:p>
          <a:p>
            <a:endParaRPr lang="en-GB" baseline="0" dirty="0" smtClean="0"/>
          </a:p>
        </p:txBody>
      </p:sp>
      <p:sp>
        <p:nvSpPr>
          <p:cNvPr id="4" name="Slide Number Placeholder 3"/>
          <p:cNvSpPr>
            <a:spLocks noGrp="1"/>
          </p:cNvSpPr>
          <p:nvPr>
            <p:ph type="sldNum" sz="quarter" idx="10"/>
          </p:nvPr>
        </p:nvSpPr>
        <p:spPr/>
        <p:txBody>
          <a:bodyPr/>
          <a:lstStyle/>
          <a:p>
            <a:fld id="{9397F19F-4F65-48D6-A3F2-B832D7115CC8}" type="slidenum">
              <a:rPr lang="en-US" smtClean="0"/>
              <a:pPr/>
              <a:t>20</a:t>
            </a:fld>
            <a:endParaRPr lang="en-US"/>
          </a:p>
        </p:txBody>
      </p:sp>
    </p:spTree>
    <p:extLst>
      <p:ext uri="{BB962C8B-B14F-4D97-AF65-F5344CB8AC3E}">
        <p14:creationId xmlns="" xmlns:p14="http://schemas.microsoft.com/office/powerpoint/2010/main" xmlns:mv="urn:schemas-microsoft-com:mac:vml" xmlns:mc="http://schemas.openxmlformats.org/markup-compatibility/2006" val="9062736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kern="1200" dirty="0" smtClean="0">
                <a:solidFill>
                  <a:schemeClr val="tx1"/>
                </a:solidFill>
                <a:effectLst/>
                <a:latin typeface="+mn-lt"/>
                <a:ea typeface="+mn-ea"/>
                <a:cs typeface="+mn-cs"/>
              </a:rPr>
              <a:t>There is energy behind this sense</a:t>
            </a:r>
            <a:r>
              <a:rPr lang="en-IE" sz="1200" kern="1200" baseline="0" dirty="0" smtClean="0">
                <a:solidFill>
                  <a:schemeClr val="tx1"/>
                </a:solidFill>
                <a:effectLst/>
                <a:latin typeface="+mn-lt"/>
                <a:ea typeface="+mn-ea"/>
                <a:cs typeface="+mn-cs"/>
              </a:rPr>
              <a:t> of optimism. </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Small scale entrepreneurship and creativity is gaining a new cultural appreciation, and an overall sense that people coming up with innovative solutions will bring the economy back to life.  </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682D99C-02EE-8546-BC72-3A5E15A0A581}" type="slidenum">
              <a:rPr lang="en-US" smtClean="0"/>
              <a:pPr/>
              <a:t>21</a:t>
            </a:fld>
            <a:endParaRPr lang="en-US"/>
          </a:p>
        </p:txBody>
      </p:sp>
    </p:spTree>
    <p:extLst>
      <p:ext uri="{BB962C8B-B14F-4D97-AF65-F5344CB8AC3E}">
        <p14:creationId xmlns="" xmlns:p14="http://schemas.microsoft.com/office/powerpoint/2010/main" val="13056772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22</a:t>
            </a:fld>
            <a:endParaRPr lang="en-GB"/>
          </a:p>
        </p:txBody>
      </p:sp>
    </p:spTree>
    <p:extLst>
      <p:ext uri="{BB962C8B-B14F-4D97-AF65-F5344CB8AC3E}">
        <p14:creationId xmlns="" xmlns:p14="http://schemas.microsoft.com/office/powerpoint/2010/main" xmlns:mv="urn:schemas-microsoft-com:mac:vml" xmlns:mc="http://schemas.openxmlformats.org/markup-compatibility/2006" val="24632840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sz="900" baseline="0" dirty="0" smtClean="0"/>
          </a:p>
        </p:txBody>
      </p:sp>
      <p:sp>
        <p:nvSpPr>
          <p:cNvPr id="4" name="Slide Number Placeholder 3"/>
          <p:cNvSpPr>
            <a:spLocks noGrp="1"/>
          </p:cNvSpPr>
          <p:nvPr>
            <p:ph type="sldNum" sz="quarter" idx="10"/>
          </p:nvPr>
        </p:nvSpPr>
        <p:spPr/>
        <p:txBody>
          <a:bodyPr/>
          <a:lstStyle/>
          <a:p>
            <a:fld id="{9397F19F-4F65-48D6-A3F2-B832D7115CC8}" type="slidenum">
              <a:rPr lang="en-US" smtClean="0">
                <a:solidFill>
                  <a:prstClr val="black"/>
                </a:solidFill>
                <a:latin typeface="Calibri"/>
              </a:rPr>
              <a:pPr/>
              <a:t>23</a:t>
            </a:fld>
            <a:endParaRPr lang="en-US">
              <a:solidFill>
                <a:prstClr val="black"/>
              </a:solidFill>
              <a:latin typeface="Calibri"/>
            </a:endParaRPr>
          </a:p>
        </p:txBody>
      </p:sp>
    </p:spTree>
    <p:extLst>
      <p:ext uri="{BB962C8B-B14F-4D97-AF65-F5344CB8AC3E}">
        <p14:creationId xmlns="" xmlns:p14="http://schemas.microsoft.com/office/powerpoint/2010/main" xmlns:mv="urn:schemas-microsoft-com:mac:vml" xmlns:mc="http://schemas.openxmlformats.org/markup-compatibility/2006" val="23613903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As things start to settle, a middle ground is emerging, where more hopeful consumers are starting to tailor their optimism to what can be more realistically achieved.  58% are still tentative about what the future holds. However, the large drop in pessimism reflects a more positive economic outlook, and also hints at falling anxiety about how the past contrasts with the prospects today.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p:txBody>
      </p:sp>
      <p:sp>
        <p:nvSpPr>
          <p:cNvPr id="4" name="Slide Number Placeholder 3"/>
          <p:cNvSpPr>
            <a:spLocks noGrp="1"/>
          </p:cNvSpPr>
          <p:nvPr>
            <p:ph type="sldNum" sz="quarter" idx="10"/>
          </p:nvPr>
        </p:nvSpPr>
        <p:spPr/>
        <p:txBody>
          <a:bodyPr/>
          <a:lstStyle/>
          <a:p>
            <a:fld id="{9397F19F-4F65-48D6-A3F2-B832D7115CC8}" type="slidenum">
              <a:rPr lang="en-US" smtClean="0">
                <a:solidFill>
                  <a:prstClr val="black"/>
                </a:solidFill>
                <a:latin typeface="Calibri"/>
              </a:rPr>
              <a:pPr/>
              <a:t>24</a:t>
            </a:fld>
            <a:endParaRPr lang="en-US">
              <a:solidFill>
                <a:prstClr val="black"/>
              </a:solidFill>
              <a:latin typeface="Calibri"/>
            </a:endParaRPr>
          </a:p>
        </p:txBody>
      </p:sp>
    </p:spTree>
    <p:extLst>
      <p:ext uri="{BB962C8B-B14F-4D97-AF65-F5344CB8AC3E}">
        <p14:creationId xmlns="" xmlns:p14="http://schemas.microsoft.com/office/powerpoint/2010/main" xmlns:mv="urn:schemas-microsoft-com:mac:vml" xmlns:mc="http://schemas.openxmlformats.org/markup-compatibility/2006" val="21349340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This doesn’t mean that consumers have given up their aspirations. 71% of Irish consumers also believe that if they work hard enough, eventually they will be able to achieve what they want out of life.  People are tapping into a longer historical narrative of resilience in Ireland.</a:t>
            </a:r>
          </a:p>
          <a:p>
            <a:pPr marL="0" marR="0" indent="0" algn="l" defTabSz="914400" rtl="0" eaLnBrk="1" fontAlgn="auto" latinLnBrk="0" hangingPunct="1">
              <a:lnSpc>
                <a:spcPct val="100000"/>
              </a:lnSpc>
              <a:spcBef>
                <a:spcPts val="0"/>
              </a:spcBef>
              <a:spcAft>
                <a:spcPts val="0"/>
              </a:spcAft>
              <a:buClrTx/>
              <a:buSzTx/>
              <a:buFont typeface="Wingdings" charset="2"/>
              <a:buNone/>
              <a:tabLst/>
              <a:defRPr/>
            </a:pPr>
            <a:endParaRPr lang="en-GB" sz="90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p:txBody>
      </p:sp>
      <p:sp>
        <p:nvSpPr>
          <p:cNvPr id="4" name="Slide Number Placeholder 3"/>
          <p:cNvSpPr>
            <a:spLocks noGrp="1"/>
          </p:cNvSpPr>
          <p:nvPr>
            <p:ph type="sldNum" sz="quarter" idx="10"/>
          </p:nvPr>
        </p:nvSpPr>
        <p:spPr/>
        <p:txBody>
          <a:bodyPr/>
          <a:lstStyle/>
          <a:p>
            <a:fld id="{9397F19F-4F65-48D6-A3F2-B832D7115CC8}" type="slidenum">
              <a:rPr lang="en-US" smtClean="0">
                <a:solidFill>
                  <a:prstClr val="black"/>
                </a:solidFill>
                <a:latin typeface="Calibri"/>
              </a:rPr>
              <a:pPr/>
              <a:t>25</a:t>
            </a:fld>
            <a:endParaRPr lang="en-US">
              <a:solidFill>
                <a:prstClr val="black"/>
              </a:solidFill>
              <a:latin typeface="Calibri"/>
            </a:endParaRPr>
          </a:p>
        </p:txBody>
      </p:sp>
    </p:spTree>
    <p:extLst>
      <p:ext uri="{BB962C8B-B14F-4D97-AF65-F5344CB8AC3E}">
        <p14:creationId xmlns="" xmlns:p14="http://schemas.microsoft.com/office/powerpoint/2010/main" xmlns:mv="urn:schemas-microsoft-com:mac:vml" xmlns:mc="http://schemas.openxmlformats.org/markup-compatibility/2006" val="21349340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Overall there is a more balanced form of optimism that appreciates what is available today and makes the most of it.  This makes people value more creative entrepreneurial and innovative solutions.</a:t>
            </a:r>
          </a:p>
          <a:p>
            <a:endParaRPr lang="en-GB" dirty="0"/>
          </a:p>
        </p:txBody>
      </p:sp>
      <p:sp>
        <p:nvSpPr>
          <p:cNvPr id="4" name="Slide Number Placeholder 3"/>
          <p:cNvSpPr>
            <a:spLocks noGrp="1"/>
          </p:cNvSpPr>
          <p:nvPr>
            <p:ph type="sldNum" sz="quarter" idx="10"/>
          </p:nvPr>
        </p:nvSpPr>
        <p:spPr/>
        <p:txBody>
          <a:bodyPr/>
          <a:lstStyle/>
          <a:p>
            <a:fld id="{704591E5-1D84-2D4C-92ED-B84EB652116B}" type="slidenum">
              <a:rPr lang="en-GB" smtClean="0">
                <a:solidFill>
                  <a:prstClr val="black"/>
                </a:solidFill>
                <a:latin typeface="Calibri"/>
              </a:rPr>
              <a:pPr/>
              <a:t>26</a:t>
            </a:fld>
            <a:endParaRPr lang="en-GB">
              <a:solidFill>
                <a:prstClr val="black"/>
              </a:solidFill>
              <a:latin typeface="Calibri"/>
            </a:endParaRPr>
          </a:p>
        </p:txBody>
      </p:sp>
    </p:spTree>
    <p:extLst>
      <p:ext uri="{BB962C8B-B14F-4D97-AF65-F5344CB8AC3E}">
        <p14:creationId xmlns="" xmlns:p14="http://schemas.microsoft.com/office/powerpoint/2010/main" xmlns:mv="urn:schemas-microsoft-com:mac:vml" xmlns:mc="http://schemas.openxmlformats.org/markup-compatibility/2006" val="27448360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IE" sz="1200" kern="1200" dirty="0" smtClean="0">
                <a:solidFill>
                  <a:schemeClr val="tx1"/>
                </a:solidFill>
                <a:effectLst/>
                <a:latin typeface="+mn-lt"/>
                <a:ea typeface="+mn-ea"/>
                <a:cs typeface="+mn-cs"/>
              </a:rPr>
              <a:t>Some good examples of this enterprising, open-minded approach can be seen around town - The Bernard Shaw Pub is a cafe serving Barrista style coffee and breakfast items from early in the morning, in the afternoon when the venue transforms into a bar. There is an interesting smoking section which also has a mobile pizza trailer (The Big Blue Bus) serving food to the customers. The venue also doubles as a music venue where popular DJ's and bands perform. They have tried to maximise their productivity and marketability by branching out in several directions, readapting the traditional space of the pub to have several streams of revenue. </a:t>
            </a:r>
            <a:endParaRPr lang="en-GB" sz="1200" kern="1200" dirty="0" smtClean="0">
              <a:solidFill>
                <a:schemeClr val="tx1"/>
              </a:solidFill>
              <a:effectLst/>
              <a:latin typeface="+mn-lt"/>
              <a:ea typeface="+mn-ea"/>
              <a:cs typeface="+mn-cs"/>
            </a:endParaRPr>
          </a:p>
          <a:p>
            <a:endParaRPr lang="en-GB" baseline="0" dirty="0" smtClean="0"/>
          </a:p>
          <a:p>
            <a:endParaRPr lang="en-GB" baseline="0" dirty="0" smtClean="0"/>
          </a:p>
          <a:p>
            <a:endParaRPr lang="en-GB" baseline="0" dirty="0" smtClean="0"/>
          </a:p>
        </p:txBody>
      </p:sp>
      <p:sp>
        <p:nvSpPr>
          <p:cNvPr id="4" name="Slide Number Placeholder 3"/>
          <p:cNvSpPr>
            <a:spLocks noGrp="1"/>
          </p:cNvSpPr>
          <p:nvPr>
            <p:ph type="sldNum" sz="quarter" idx="10"/>
          </p:nvPr>
        </p:nvSpPr>
        <p:spPr/>
        <p:txBody>
          <a:bodyPr/>
          <a:lstStyle/>
          <a:p>
            <a:fld id="{9397F19F-4F65-48D6-A3F2-B832D7115CC8}" type="slidenum">
              <a:rPr lang="en-US" smtClean="0">
                <a:solidFill>
                  <a:prstClr val="black"/>
                </a:solidFill>
                <a:latin typeface="Calibri"/>
              </a:rPr>
              <a:pPr/>
              <a:t>27</a:t>
            </a:fld>
            <a:endParaRPr lang="en-US">
              <a:solidFill>
                <a:prstClr val="black"/>
              </a:solidFill>
              <a:latin typeface="Calibri"/>
            </a:endParaRPr>
          </a:p>
        </p:txBody>
      </p:sp>
    </p:spTree>
    <p:extLst>
      <p:ext uri="{BB962C8B-B14F-4D97-AF65-F5344CB8AC3E}">
        <p14:creationId xmlns="" xmlns:p14="http://schemas.microsoft.com/office/powerpoint/2010/main" xmlns:mv="urn:schemas-microsoft-com:mac:vml" xmlns:mc="http://schemas.openxmlformats.org/markup-compatibility/2006" val="4504886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IE" sz="1200" kern="1200" dirty="0" smtClean="0">
                <a:solidFill>
                  <a:schemeClr val="tx1"/>
                </a:solidFill>
                <a:effectLst/>
                <a:latin typeface="+mn-lt"/>
                <a:ea typeface="+mn-ea"/>
                <a:cs typeface="+mn-cs"/>
              </a:rPr>
              <a:t>Dolls Boutique &amp; Bibi's Café is a similar example in Dublin, run by two sisters; it is an independent clothing store that doubles as a Café. </a:t>
            </a:r>
            <a:endParaRPr lang="en-US" sz="1200" kern="1200" dirty="0" smtClean="0">
              <a:solidFill>
                <a:schemeClr val="tx1"/>
              </a:solidFill>
              <a:effectLst/>
              <a:latin typeface="+mn-lt"/>
              <a:ea typeface="+mn-ea"/>
              <a:cs typeface="+mn-cs"/>
            </a:endParaRPr>
          </a:p>
          <a:p>
            <a:endParaRPr lang="en-GB" baseline="0" dirty="0" smtClean="0"/>
          </a:p>
        </p:txBody>
      </p:sp>
      <p:sp>
        <p:nvSpPr>
          <p:cNvPr id="4" name="Slide Number Placeholder 3"/>
          <p:cNvSpPr>
            <a:spLocks noGrp="1"/>
          </p:cNvSpPr>
          <p:nvPr>
            <p:ph type="sldNum" sz="quarter" idx="10"/>
          </p:nvPr>
        </p:nvSpPr>
        <p:spPr/>
        <p:txBody>
          <a:bodyPr/>
          <a:lstStyle/>
          <a:p>
            <a:fld id="{9397F19F-4F65-48D6-A3F2-B832D7115CC8}" type="slidenum">
              <a:rPr lang="en-US" smtClean="0">
                <a:solidFill>
                  <a:prstClr val="black"/>
                </a:solidFill>
                <a:latin typeface="Calibri"/>
              </a:rPr>
              <a:pPr/>
              <a:t>28</a:t>
            </a:fld>
            <a:endParaRPr lang="en-US">
              <a:solidFill>
                <a:prstClr val="black"/>
              </a:solidFill>
              <a:latin typeface="Calibri"/>
            </a:endParaRPr>
          </a:p>
        </p:txBody>
      </p:sp>
    </p:spTree>
    <p:extLst>
      <p:ext uri="{BB962C8B-B14F-4D97-AF65-F5344CB8AC3E}">
        <p14:creationId xmlns="" xmlns:p14="http://schemas.microsoft.com/office/powerpoint/2010/main" xmlns:mv="urn:schemas-microsoft-com:mac:vml" xmlns:mc="http://schemas.openxmlformats.org/markup-compatibility/2006" val="450488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2</a:t>
            </a:fld>
            <a:endParaRPr lang="en-GB"/>
          </a:p>
        </p:txBody>
      </p:sp>
    </p:spTree>
    <p:extLst>
      <p:ext uri="{BB962C8B-B14F-4D97-AF65-F5344CB8AC3E}">
        <p14:creationId xmlns="" xmlns:p14="http://schemas.microsoft.com/office/powerpoint/2010/main" xmlns:mv="urn:schemas-microsoft-com:mac:vml" xmlns:mc="http://schemas.openxmlformats.org/markup-compatibility/2006" val="16955932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IE" sz="1200" baseline="0" dirty="0" smtClean="0">
                <a:solidFill>
                  <a:srgbClr val="000000"/>
                </a:solidFill>
                <a:cs typeface="Arial" charset="0"/>
              </a:rPr>
              <a:t>Granby Park</a:t>
            </a:r>
            <a:r>
              <a:rPr lang="en-IE" sz="1200" dirty="0" smtClean="0">
                <a:solidFill>
                  <a:srgbClr val="000000"/>
                </a:solidFill>
              </a:rPr>
              <a:t> was an initiative</a:t>
            </a:r>
            <a:r>
              <a:rPr lang="en-IE" sz="1200" baseline="0" dirty="0" smtClean="0">
                <a:solidFill>
                  <a:srgbClr val="000000"/>
                </a:solidFill>
              </a:rPr>
              <a:t> last summer where a vacant plot in Dublin was taken over to create a community-based artistic venue for people to enjoy together. This gave employment opportunities for local designers and artists and involved people across society.</a:t>
            </a:r>
            <a:endParaRPr lang="en-IE" sz="1200" dirty="0" smtClean="0">
              <a:solidFill>
                <a:srgbClr val="000000"/>
              </a:solidFill>
            </a:endParaRPr>
          </a:p>
          <a:p>
            <a:endParaRPr lang="en-US" dirty="0"/>
          </a:p>
        </p:txBody>
      </p:sp>
      <p:sp>
        <p:nvSpPr>
          <p:cNvPr id="4" name="Slide Number Placeholder 3"/>
          <p:cNvSpPr>
            <a:spLocks noGrp="1"/>
          </p:cNvSpPr>
          <p:nvPr>
            <p:ph type="sldNum" sz="quarter" idx="10"/>
          </p:nvPr>
        </p:nvSpPr>
        <p:spPr/>
        <p:txBody>
          <a:bodyPr/>
          <a:lstStyle/>
          <a:p>
            <a:fld id="{704591E5-1D84-2D4C-92ED-B84EB652116B}" type="slidenum">
              <a:rPr lang="en-GB" smtClean="0">
                <a:solidFill>
                  <a:prstClr val="black"/>
                </a:solidFill>
                <a:latin typeface="Calibri"/>
              </a:rPr>
              <a:pPr/>
              <a:t>29</a:t>
            </a:fld>
            <a:endParaRPr lang="en-GB">
              <a:solidFill>
                <a:prstClr val="black"/>
              </a:solidFill>
              <a:latin typeface="Calibri"/>
            </a:endParaRPr>
          </a:p>
        </p:txBody>
      </p:sp>
    </p:spTree>
    <p:extLst>
      <p:ext uri="{BB962C8B-B14F-4D97-AF65-F5344CB8AC3E}">
        <p14:creationId xmlns="" xmlns:p14="http://schemas.microsoft.com/office/powerpoint/2010/main" xmlns:mv="urn:schemas-microsoft-com:mac:vml" xmlns:mc="http://schemas.openxmlformats.org/markup-compatibility/2006" val="10343227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591E5-1D84-2D4C-92ED-B84EB652116B}" type="slidenum">
              <a:rPr lang="en-GB" smtClean="0">
                <a:solidFill>
                  <a:prstClr val="black"/>
                </a:solidFill>
                <a:latin typeface="Calibri"/>
              </a:rPr>
              <a:pPr/>
              <a:t>30</a:t>
            </a:fld>
            <a:endParaRPr lang="en-GB">
              <a:solidFill>
                <a:prstClr val="black"/>
              </a:solidFill>
              <a:latin typeface="Calibri"/>
            </a:endParaRPr>
          </a:p>
        </p:txBody>
      </p:sp>
    </p:spTree>
    <p:extLst>
      <p:ext uri="{BB962C8B-B14F-4D97-AF65-F5344CB8AC3E}">
        <p14:creationId xmlns="" xmlns:p14="http://schemas.microsoft.com/office/powerpoint/2010/main" xmlns:mv="urn:schemas-microsoft-com:mac:vml" xmlns:mc="http://schemas.openxmlformats.org/markup-compatibility/2006" val="15064687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591E5-1D84-2D4C-92ED-B84EB652116B}" type="slidenum">
              <a:rPr lang="en-GB" smtClean="0">
                <a:solidFill>
                  <a:prstClr val="black"/>
                </a:solidFill>
                <a:latin typeface="Calibri"/>
              </a:rPr>
              <a:pPr/>
              <a:t>31</a:t>
            </a:fld>
            <a:endParaRPr lang="en-GB">
              <a:solidFill>
                <a:prstClr val="black"/>
              </a:solidFill>
              <a:latin typeface="Calibri"/>
            </a:endParaRPr>
          </a:p>
        </p:txBody>
      </p:sp>
    </p:spTree>
    <p:extLst>
      <p:ext uri="{BB962C8B-B14F-4D97-AF65-F5344CB8AC3E}">
        <p14:creationId xmlns="" xmlns:p14="http://schemas.microsoft.com/office/powerpoint/2010/main" xmlns:mv="urn:schemas-microsoft-com:mac:vml" xmlns:mc="http://schemas.openxmlformats.org/markup-compatibility/2006" val="22230073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One of the consequences of the meltdown was a deeper cultural reflection defining what personal and society values are important.  We call this move</a:t>
            </a:r>
            <a:r>
              <a:rPr lang="en-GB" sz="1200" kern="1200" baseline="0" dirty="0" smtClean="0">
                <a:solidFill>
                  <a:schemeClr val="tx1"/>
                </a:solidFill>
                <a:effectLst/>
                <a:latin typeface="+mn-lt"/>
                <a:ea typeface="+mn-ea"/>
                <a:cs typeface="+mn-cs"/>
              </a:rPr>
              <a:t> positive purpose. </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GB" sz="120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397F19F-4F65-48D6-A3F2-B832D7115CC8}" type="slidenum">
              <a:rPr lang="en-US" smtClean="0">
                <a:solidFill>
                  <a:prstClr val="black"/>
                </a:solidFill>
                <a:latin typeface="Calibri"/>
              </a:rPr>
              <a:pPr/>
              <a:t>32</a:t>
            </a:fld>
            <a:endParaRPr lang="en-US">
              <a:solidFill>
                <a:prstClr val="black"/>
              </a:solidFill>
              <a:latin typeface="Calibri"/>
            </a:endParaRPr>
          </a:p>
        </p:txBody>
      </p:sp>
    </p:spTree>
    <p:extLst>
      <p:ext uri="{BB962C8B-B14F-4D97-AF65-F5344CB8AC3E}">
        <p14:creationId xmlns="" xmlns:p14="http://schemas.microsoft.com/office/powerpoint/2010/main" xmlns:mv="urn:schemas-microsoft-com:mac:vml" xmlns:mc="http://schemas.openxmlformats.org/markup-compatibility/2006" val="9062736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This</a:t>
            </a:r>
            <a:r>
              <a:rPr lang="en-GB" sz="1200" kern="1200" baseline="0" dirty="0" smtClean="0">
                <a:solidFill>
                  <a:schemeClr val="tx1"/>
                </a:solidFill>
                <a:effectLst/>
                <a:latin typeface="+mn-lt"/>
                <a:ea typeface="+mn-ea"/>
                <a:cs typeface="+mn-cs"/>
              </a:rPr>
              <a:t> </a:t>
            </a:r>
            <a:r>
              <a:rPr lang="en-GB" sz="1200" kern="1200" baseline="0" dirty="0" smtClean="0">
                <a:solidFill>
                  <a:schemeClr val="tx1"/>
                </a:solidFill>
                <a:effectLst/>
                <a:latin typeface="+mn-lt"/>
                <a:ea typeface="+mn-ea"/>
                <a:cs typeface="+mn-cs"/>
              </a:rPr>
              <a:t>means </a:t>
            </a:r>
            <a:r>
              <a:rPr lang="en-GB" sz="1200" kern="1200" baseline="0" dirty="0" smtClean="0">
                <a:solidFill>
                  <a:schemeClr val="tx1"/>
                </a:solidFill>
                <a:effectLst/>
                <a:latin typeface="+mn-lt"/>
                <a:ea typeface="+mn-ea"/>
                <a:cs typeface="+mn-cs"/>
              </a:rPr>
              <a:t>that w</a:t>
            </a:r>
            <a:r>
              <a:rPr lang="en-GB" sz="1200" kern="1200" dirty="0" smtClean="0">
                <a:solidFill>
                  <a:schemeClr val="tx1"/>
                </a:solidFill>
                <a:effectLst/>
                <a:latin typeface="+mn-lt"/>
                <a:ea typeface="+mn-ea"/>
                <a:cs typeface="+mn-cs"/>
              </a:rPr>
              <a:t>hile still work in progress, there is a move to collective reconnection. People have a sense that they belong together and have a collective future, replacing the individualism of the boom years. New values and sense of purpose are emerging. </a:t>
            </a:r>
          </a:p>
          <a:p>
            <a:pPr marL="0" indent="0">
              <a:buFont typeface="Wingdings" pitchFamily="2" charset="2"/>
              <a:buNone/>
            </a:pPr>
            <a:endParaRPr lang="en-GB" sz="1200" dirty="0" smtClean="0"/>
          </a:p>
        </p:txBody>
      </p:sp>
      <p:sp>
        <p:nvSpPr>
          <p:cNvPr id="4" name="Slide Number Placeholder 3"/>
          <p:cNvSpPr>
            <a:spLocks noGrp="1"/>
          </p:cNvSpPr>
          <p:nvPr>
            <p:ph type="sldNum" sz="quarter" idx="10"/>
          </p:nvPr>
        </p:nvSpPr>
        <p:spPr/>
        <p:txBody>
          <a:bodyPr/>
          <a:lstStyle/>
          <a:p>
            <a:fld id="{704591E5-1D84-2D4C-92ED-B84EB652116B}" type="slidenum">
              <a:rPr lang="en-GB" smtClean="0">
                <a:solidFill>
                  <a:prstClr val="black"/>
                </a:solidFill>
                <a:latin typeface="Calibri"/>
              </a:rPr>
              <a:pPr/>
              <a:t>33</a:t>
            </a:fld>
            <a:endParaRPr lang="en-GB">
              <a:solidFill>
                <a:prstClr val="black"/>
              </a:solidFill>
              <a:latin typeface="Calibri"/>
            </a:endParaRPr>
          </a:p>
        </p:txBody>
      </p:sp>
    </p:spTree>
    <p:extLst>
      <p:ext uri="{BB962C8B-B14F-4D97-AF65-F5344CB8AC3E}">
        <p14:creationId xmlns="" xmlns:p14="http://schemas.microsoft.com/office/powerpoint/2010/main" xmlns:mv="urn:schemas-microsoft-com:mac:vml" xmlns:mc="http://schemas.openxmlformats.org/markup-compatibility/2006" val="27448360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Many think that the best way to look at Ireland right now is in the form of an interrupted story. To move on, people are rethinking their values for a more balanced future. </a:t>
            </a:r>
          </a:p>
          <a:p>
            <a:endParaRPr lang="en-GB" dirty="0"/>
          </a:p>
        </p:txBody>
      </p:sp>
      <p:sp>
        <p:nvSpPr>
          <p:cNvPr id="4" name="Slide Number Placeholder 3"/>
          <p:cNvSpPr>
            <a:spLocks noGrp="1"/>
          </p:cNvSpPr>
          <p:nvPr>
            <p:ph type="sldNum" sz="quarter" idx="10"/>
          </p:nvPr>
        </p:nvSpPr>
        <p:spPr/>
        <p:txBody>
          <a:bodyPr/>
          <a:lstStyle/>
          <a:p>
            <a:fld id="{704591E5-1D84-2D4C-92ED-B84EB652116B}" type="slidenum">
              <a:rPr lang="en-GB" smtClean="0">
                <a:solidFill>
                  <a:prstClr val="black"/>
                </a:solidFill>
                <a:latin typeface="Calibri"/>
              </a:rPr>
              <a:pPr/>
              <a:t>34</a:t>
            </a:fld>
            <a:endParaRPr lang="en-GB">
              <a:solidFill>
                <a:prstClr val="black"/>
              </a:solidFill>
              <a:latin typeface="Calibri"/>
            </a:endParaRPr>
          </a:p>
        </p:txBody>
      </p:sp>
    </p:spTree>
    <p:extLst>
      <p:ext uri="{BB962C8B-B14F-4D97-AF65-F5344CB8AC3E}">
        <p14:creationId xmlns="" xmlns:p14="http://schemas.microsoft.com/office/powerpoint/2010/main" xmlns:mv="urn:schemas-microsoft-com:mac:vml" xmlns:mc="http://schemas.openxmlformats.org/markup-compatibility/2006" val="27448360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One cultural imprint of this process has seen the rise of ‘Emerald Noir’ the new Irish crime fiction and drama. These explore recurrent themes of something lurking under the surface leading to destruction, and understanding those dynamics is necessary for moving on.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Crime drama has come of age on Irish television and crime fiction is being produced in a quantity it’s never been produced.  </a:t>
            </a:r>
          </a:p>
          <a:p>
            <a:endParaRPr lang="en-GB" dirty="0"/>
          </a:p>
        </p:txBody>
      </p:sp>
      <p:sp>
        <p:nvSpPr>
          <p:cNvPr id="4" name="Slide Number Placeholder 3"/>
          <p:cNvSpPr>
            <a:spLocks noGrp="1"/>
          </p:cNvSpPr>
          <p:nvPr>
            <p:ph type="sldNum" sz="quarter" idx="10"/>
          </p:nvPr>
        </p:nvSpPr>
        <p:spPr/>
        <p:txBody>
          <a:bodyPr/>
          <a:lstStyle/>
          <a:p>
            <a:fld id="{704591E5-1D84-2D4C-92ED-B84EB652116B}" type="slidenum">
              <a:rPr lang="en-GB" smtClean="0">
                <a:solidFill>
                  <a:prstClr val="black"/>
                </a:solidFill>
                <a:latin typeface="Calibri"/>
              </a:rPr>
              <a:pPr/>
              <a:t>35</a:t>
            </a:fld>
            <a:endParaRPr lang="en-GB">
              <a:solidFill>
                <a:prstClr val="black"/>
              </a:solidFill>
              <a:latin typeface="Calibri"/>
            </a:endParaRPr>
          </a:p>
        </p:txBody>
      </p:sp>
    </p:spTree>
    <p:extLst>
      <p:ext uri="{BB962C8B-B14F-4D97-AF65-F5344CB8AC3E}">
        <p14:creationId xmlns="" xmlns:p14="http://schemas.microsoft.com/office/powerpoint/2010/main" xmlns:mv="urn:schemas-microsoft-com:mac:vml" xmlns:mc="http://schemas.openxmlformats.org/markup-compatibility/2006" val="27448360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Love/Hate where stories are thinly veiled metaphors for what’s happening to the country. </a:t>
            </a:r>
          </a:p>
          <a:p>
            <a:r>
              <a:rPr lang="en-GB" sz="1200" kern="1200" dirty="0" smtClean="0">
                <a:solidFill>
                  <a:schemeClr val="tx1"/>
                </a:solidFill>
                <a:effectLst/>
                <a:latin typeface="+mn-lt"/>
                <a:ea typeface="+mn-ea"/>
                <a:cs typeface="+mn-cs"/>
              </a:rPr>
              <a:t>Another interesting example is What Richard Did, which last year picked up five awards at the Irish Film &amp; Television Awards. It was based on a crime about a young man who was killed outside a nightclub by a group of friends. It deals with violence under the surface as much as the difficulty of accepting and assigning responsibility, and lack of full accountability or ethical closure.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397F19F-4F65-48D6-A3F2-B832D7115CC8}" type="slidenum">
              <a:rPr lang="en-US" smtClean="0">
                <a:solidFill>
                  <a:prstClr val="black"/>
                </a:solidFill>
                <a:latin typeface="Calibri"/>
              </a:rPr>
              <a:pPr/>
              <a:t>36</a:t>
            </a:fld>
            <a:endParaRPr lang="en-US">
              <a:solidFill>
                <a:prstClr val="black"/>
              </a:solidFill>
              <a:latin typeface="Calibri"/>
            </a:endParaRPr>
          </a:p>
        </p:txBody>
      </p:sp>
    </p:spTree>
    <p:extLst>
      <p:ext uri="{BB962C8B-B14F-4D97-AF65-F5344CB8AC3E}">
        <p14:creationId xmlns="" xmlns:p14="http://schemas.microsoft.com/office/powerpoint/2010/main" xmlns:mv="urn:schemas-microsoft-com:mac:vml" xmlns:mc="http://schemas.openxmlformats.org/markup-compatibility/2006" val="29864130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A cultural interpretation of the crisis is that it happened because people lost touch with their values and there wasn’t a strong moral frame of reference to guide people’s decisions. </a:t>
            </a:r>
          </a:p>
          <a:p>
            <a:endParaRPr lang="en-GB" dirty="0"/>
          </a:p>
        </p:txBody>
      </p:sp>
      <p:sp>
        <p:nvSpPr>
          <p:cNvPr id="4" name="Slide Number Placeholder 3"/>
          <p:cNvSpPr>
            <a:spLocks noGrp="1"/>
          </p:cNvSpPr>
          <p:nvPr>
            <p:ph type="sldNum" sz="quarter" idx="10"/>
          </p:nvPr>
        </p:nvSpPr>
        <p:spPr/>
        <p:txBody>
          <a:bodyPr/>
          <a:lstStyle/>
          <a:p>
            <a:fld id="{704591E5-1D84-2D4C-92ED-B84EB652116B}" type="slidenum">
              <a:rPr lang="en-GB" smtClean="0">
                <a:solidFill>
                  <a:prstClr val="black"/>
                </a:solidFill>
                <a:latin typeface="Calibri"/>
              </a:rPr>
              <a:pPr/>
              <a:t>37</a:t>
            </a:fld>
            <a:endParaRPr lang="en-GB">
              <a:solidFill>
                <a:prstClr val="black"/>
              </a:solidFill>
              <a:latin typeface="Calibri"/>
            </a:endParaRPr>
          </a:p>
        </p:txBody>
      </p:sp>
    </p:spTree>
    <p:extLst>
      <p:ext uri="{BB962C8B-B14F-4D97-AF65-F5344CB8AC3E}">
        <p14:creationId xmlns="" xmlns:p14="http://schemas.microsoft.com/office/powerpoint/2010/main" xmlns:mv="urn:schemas-microsoft-com:mac:vml" xmlns:mc="http://schemas.openxmlformats.org/markup-compatibility/2006" val="27448360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solidFill>
                  <a:srgbClr val="000000"/>
                </a:solidFill>
                <a:latin typeface="Arial"/>
              </a:rPr>
              <a:t>This makes people want to return to more simple, genuine and honest values that can be the basis of a more grounded and fair society.</a:t>
            </a:r>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smtClean="0">
              <a:solidFill>
                <a:srgbClr val="000000"/>
              </a:solidFill>
              <a:latin typeface="Arial"/>
            </a:endParaRPr>
          </a:p>
          <a:p>
            <a:r>
              <a:rPr lang="en-GB" dirty="0" smtClean="0">
                <a:solidFill>
                  <a:srgbClr val="000000"/>
                </a:solidFill>
                <a:latin typeface="Arial"/>
              </a:rPr>
              <a:t>However, going back to the past of a ‘simpler’ Ireland is not so easy. The religious restrictions, nationalism and poverty associated with the past contradict people’s aspirations today. </a:t>
            </a:r>
          </a:p>
          <a:p>
            <a:endParaRPr lang="en-GB" dirty="0" smtClean="0">
              <a:solidFill>
                <a:srgbClr val="000000"/>
              </a:solidFill>
              <a:latin typeface="Arial"/>
            </a:endParaRPr>
          </a:p>
          <a:p>
            <a:r>
              <a:rPr lang="en-GB" dirty="0" smtClean="0">
                <a:solidFill>
                  <a:srgbClr val="000000"/>
                </a:solidFill>
                <a:latin typeface="Arial"/>
              </a:rPr>
              <a:t>Ireland has a strong desire to remain contemporary and forward looking,  and this is certainly evident in that despite the toughest</a:t>
            </a:r>
            <a:r>
              <a:rPr lang="en-GB" baseline="0" dirty="0" smtClean="0">
                <a:solidFill>
                  <a:srgbClr val="000000"/>
                </a:solidFill>
                <a:latin typeface="Arial"/>
              </a:rPr>
              <a:t> years of crisis, Ireland unlike other countries, has not seen the rise of far right parties with insular and nationalist agendas.  We continue to be a moderate society. </a:t>
            </a:r>
            <a:endParaRPr lang="en-GB" dirty="0" smtClean="0">
              <a:solidFill>
                <a:srgbClr val="000000"/>
              </a:solidFill>
              <a:latin typeface="Arial"/>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smtClean="0">
              <a:solidFill>
                <a:srgbClr val="000000"/>
              </a:solidFill>
              <a:latin typeface="Arial"/>
            </a:endParaRPr>
          </a:p>
          <a:p>
            <a:endParaRPr lang="en-GB" dirty="0"/>
          </a:p>
        </p:txBody>
      </p:sp>
      <p:sp>
        <p:nvSpPr>
          <p:cNvPr id="4" name="Slide Number Placeholder 3"/>
          <p:cNvSpPr>
            <a:spLocks noGrp="1"/>
          </p:cNvSpPr>
          <p:nvPr>
            <p:ph type="sldNum" sz="quarter" idx="10"/>
          </p:nvPr>
        </p:nvSpPr>
        <p:spPr/>
        <p:txBody>
          <a:bodyPr/>
          <a:lstStyle/>
          <a:p>
            <a:fld id="{704591E5-1D84-2D4C-92ED-B84EB652116B}" type="slidenum">
              <a:rPr lang="en-GB" smtClean="0">
                <a:solidFill>
                  <a:prstClr val="black"/>
                </a:solidFill>
                <a:latin typeface="Calibri"/>
              </a:rPr>
              <a:pPr/>
              <a:t>38</a:t>
            </a:fld>
            <a:endParaRPr lang="en-GB">
              <a:solidFill>
                <a:prstClr val="black"/>
              </a:solidFill>
              <a:latin typeface="Calibri"/>
            </a:endParaRPr>
          </a:p>
        </p:txBody>
      </p:sp>
    </p:spTree>
    <p:extLst>
      <p:ext uri="{BB962C8B-B14F-4D97-AF65-F5344CB8AC3E}">
        <p14:creationId xmlns="" xmlns:p14="http://schemas.microsoft.com/office/powerpoint/2010/main" xmlns:mv="urn:schemas-microsoft-com:mac:vml" xmlns:mc="http://schemas.openxmlformats.org/markup-compatibility/2006" val="27448360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Wingdings" charset="2"/>
              <a:buNone/>
            </a:pPr>
            <a:endParaRPr lang="en-GB" baseline="0" dirty="0" smtClean="0"/>
          </a:p>
        </p:txBody>
      </p:sp>
      <p:sp>
        <p:nvSpPr>
          <p:cNvPr id="4" name="Slide Number Placeholder 3"/>
          <p:cNvSpPr>
            <a:spLocks noGrp="1"/>
          </p:cNvSpPr>
          <p:nvPr>
            <p:ph type="sldNum" sz="quarter" idx="10"/>
          </p:nvPr>
        </p:nvSpPr>
        <p:spPr/>
        <p:txBody>
          <a:bodyPr/>
          <a:lstStyle/>
          <a:p>
            <a:fld id="{9397F19F-4F65-48D6-A3F2-B832D7115CC8}" type="slidenum">
              <a:rPr lang="en-US" smtClean="0"/>
              <a:pPr/>
              <a:t>3</a:t>
            </a:fld>
            <a:endParaRPr lang="en-US"/>
          </a:p>
        </p:txBody>
      </p:sp>
    </p:spTree>
    <p:extLst>
      <p:ext uri="{BB962C8B-B14F-4D97-AF65-F5344CB8AC3E}">
        <p14:creationId xmlns="" xmlns:p14="http://schemas.microsoft.com/office/powerpoint/2010/main" xmlns:mv="urn:schemas-microsoft-com:mac:vml" xmlns:mc="http://schemas.openxmlformats.org/markup-compatibility/2006" val="774255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smtClean="0"/>
              <a:t>Social connections have become</a:t>
            </a:r>
            <a:r>
              <a:rPr lang="en-GB" baseline="0" dirty="0" smtClean="0"/>
              <a:t> the main source of social value for people.</a:t>
            </a:r>
          </a:p>
          <a:p>
            <a:endParaRPr lang="en-GB" baseline="0" dirty="0" smtClean="0"/>
          </a:p>
        </p:txBody>
      </p:sp>
      <p:sp>
        <p:nvSpPr>
          <p:cNvPr id="4" name="Slide Number Placeholder 3"/>
          <p:cNvSpPr>
            <a:spLocks noGrp="1"/>
          </p:cNvSpPr>
          <p:nvPr>
            <p:ph type="sldNum" sz="quarter" idx="10"/>
          </p:nvPr>
        </p:nvSpPr>
        <p:spPr/>
        <p:txBody>
          <a:bodyPr/>
          <a:lstStyle/>
          <a:p>
            <a:fld id="{704591E5-1D84-2D4C-92ED-B84EB652116B}" type="slidenum">
              <a:rPr lang="en-GB" smtClean="0">
                <a:solidFill>
                  <a:prstClr val="black"/>
                </a:solidFill>
                <a:latin typeface="Calibri"/>
              </a:rPr>
              <a:pPr/>
              <a:t>39</a:t>
            </a:fld>
            <a:endParaRPr lang="en-GB">
              <a:solidFill>
                <a:prstClr val="black"/>
              </a:solidFill>
              <a:latin typeface="Calibri"/>
            </a:endParaRPr>
          </a:p>
        </p:txBody>
      </p:sp>
    </p:spTree>
    <p:extLst>
      <p:ext uri="{BB962C8B-B14F-4D97-AF65-F5344CB8AC3E}">
        <p14:creationId xmlns="" xmlns:p14="http://schemas.microsoft.com/office/powerpoint/2010/main" xmlns:mv="urn:schemas-microsoft-com:mac:vml" xmlns:mc="http://schemas.openxmlformats.org/markup-compatibility/2006" val="27448360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IE" sz="1200" kern="1200" dirty="0" smtClean="0">
                <a:solidFill>
                  <a:schemeClr val="tx1"/>
                </a:solidFill>
                <a:effectLst/>
                <a:latin typeface="+mn-lt"/>
                <a:ea typeface="+mn-ea"/>
                <a:cs typeface="+mn-cs"/>
              </a:rPr>
              <a:t>76% </a:t>
            </a:r>
            <a:r>
              <a:rPr lang="en-GB" sz="1200" kern="1200" dirty="0" smtClean="0">
                <a:solidFill>
                  <a:schemeClr val="tx1"/>
                </a:solidFill>
                <a:effectLst/>
                <a:latin typeface="+mn-lt"/>
                <a:ea typeface="+mn-ea"/>
                <a:cs typeface="+mn-cs"/>
              </a:rPr>
              <a:t>of Irish people consider it to be a sign of success or accomplishment to have a large group of friends.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There is a deep historical basis behind this - in Ireland’s colonial history there is an ‘us and them’ mentality where people have a much stronger identification with their immediate community and feel detached from the state, which for a long time was a hostile entity. In the current climate with distrust of government and big business, this emotion has surfaced and established itself again, fuelling a community-focused </a:t>
            </a:r>
            <a:r>
              <a:rPr lang="en-GB" sz="1200" kern="1200" dirty="0" err="1" smtClean="0">
                <a:solidFill>
                  <a:schemeClr val="tx1"/>
                </a:solidFill>
                <a:effectLst/>
                <a:latin typeface="+mn-lt"/>
                <a:ea typeface="+mn-ea"/>
                <a:cs typeface="+mn-cs"/>
              </a:rPr>
              <a:t>mindset</a:t>
            </a:r>
            <a:r>
              <a:rPr lang="en-GB" sz="1200" kern="1200" dirty="0" smtClean="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baseline="0" dirty="0" smtClean="0"/>
          </a:p>
        </p:txBody>
      </p:sp>
      <p:sp>
        <p:nvSpPr>
          <p:cNvPr id="4" name="Slide Number Placeholder 3"/>
          <p:cNvSpPr>
            <a:spLocks noGrp="1"/>
          </p:cNvSpPr>
          <p:nvPr>
            <p:ph type="sldNum" sz="quarter" idx="10"/>
          </p:nvPr>
        </p:nvSpPr>
        <p:spPr/>
        <p:txBody>
          <a:bodyPr/>
          <a:lstStyle/>
          <a:p>
            <a:fld id="{704591E5-1D84-2D4C-92ED-B84EB652116B}" type="slidenum">
              <a:rPr lang="en-GB" smtClean="0">
                <a:solidFill>
                  <a:prstClr val="black"/>
                </a:solidFill>
                <a:latin typeface="Calibri"/>
              </a:rPr>
              <a:pPr/>
              <a:t>40</a:t>
            </a:fld>
            <a:endParaRPr lang="en-GB">
              <a:solidFill>
                <a:prstClr val="black"/>
              </a:solidFill>
              <a:latin typeface="Calibri"/>
            </a:endParaRPr>
          </a:p>
        </p:txBody>
      </p:sp>
    </p:spTree>
    <p:extLst>
      <p:ext uri="{BB962C8B-B14F-4D97-AF65-F5344CB8AC3E}">
        <p14:creationId xmlns="" xmlns:p14="http://schemas.microsoft.com/office/powerpoint/2010/main" xmlns:mv="urn:schemas-microsoft-com:mac:vml" xmlns:mc="http://schemas.openxmlformats.org/markup-compatibility/2006" val="15125861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Because of all of this, community is becoming an increasing focal point of value and aspiration.</a:t>
            </a:r>
          </a:p>
          <a:p>
            <a:endParaRPr lang="en-GB" dirty="0"/>
          </a:p>
        </p:txBody>
      </p:sp>
      <p:sp>
        <p:nvSpPr>
          <p:cNvPr id="4" name="Slide Number Placeholder 3"/>
          <p:cNvSpPr>
            <a:spLocks noGrp="1"/>
          </p:cNvSpPr>
          <p:nvPr>
            <p:ph type="sldNum" sz="quarter" idx="10"/>
          </p:nvPr>
        </p:nvSpPr>
        <p:spPr/>
        <p:txBody>
          <a:bodyPr/>
          <a:lstStyle/>
          <a:p>
            <a:fld id="{9397F19F-4F65-48D6-A3F2-B832D7115CC8}" type="slidenum">
              <a:rPr lang="en-US" smtClean="0"/>
              <a:pPr/>
              <a:t>41</a:t>
            </a:fld>
            <a:endParaRPr lang="en-US"/>
          </a:p>
        </p:txBody>
      </p:sp>
    </p:spTree>
    <p:extLst>
      <p:ext uri="{BB962C8B-B14F-4D97-AF65-F5344CB8AC3E}">
        <p14:creationId xmlns="" xmlns:p14="http://schemas.microsoft.com/office/powerpoint/2010/main" xmlns:mv="urn:schemas-microsoft-com:mac:vml" xmlns:mc="http://schemas.openxmlformats.org/markup-compatibility/2006" val="9062736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There has been a rising appetite for public events and coming together in more urban festivities and spaces.</a:t>
            </a:r>
          </a:p>
          <a:p>
            <a:r>
              <a:rPr lang="en-GB" sz="1200" kern="1200" dirty="0" smtClean="0">
                <a:solidFill>
                  <a:schemeClr val="tx1"/>
                </a:solidFill>
                <a:effectLst/>
                <a:latin typeface="+mn-lt"/>
                <a:ea typeface="+mn-ea"/>
                <a:cs typeface="+mn-cs"/>
              </a:rPr>
              <a:t>A strong expression of this is the rising popularity of the GAA.  There is great energy around the GAA today, giving the sense that it has become a symbol of the down-to-earth and community orientated values that resonate with people, in contrast to the flashy world of professional sport.  </a:t>
            </a:r>
          </a:p>
          <a:p>
            <a:endParaRPr lang="en-GB"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42</a:t>
            </a:fld>
            <a:endParaRPr lang="en-GB"/>
          </a:p>
        </p:txBody>
      </p:sp>
    </p:spTree>
    <p:extLst>
      <p:ext uri="{BB962C8B-B14F-4D97-AF65-F5344CB8AC3E}">
        <p14:creationId xmlns="" xmlns:p14="http://schemas.microsoft.com/office/powerpoint/2010/main" xmlns:mv="urn:schemas-microsoft-com:mac:vml" xmlns:mc="http://schemas.openxmlformats.org/markup-compatibility/2006" val="41582361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smtClean="0"/>
              <a:t>This</a:t>
            </a:r>
            <a:r>
              <a:rPr lang="en-GB" baseline="0" dirty="0" smtClean="0"/>
              <a:t> is MABOS – a repurposed warehouse on Hanover Quay. Originally arising as a combination indoor outdoor skate park, MABOS has grown to be a deep part of the culture for the surrounding area. Pensioners come for a cuppa tea and a chat and to look at the latest art or fashion installations while 14 year-old engineers learn how to make robots in the next room or how to juggle cigar boxes … </a:t>
            </a:r>
            <a:endParaRPr lang="en-GB"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43</a:t>
            </a:fld>
            <a:endParaRPr lang="en-GB"/>
          </a:p>
        </p:txBody>
      </p:sp>
    </p:spTree>
    <p:extLst>
      <p:ext uri="{BB962C8B-B14F-4D97-AF65-F5344CB8AC3E}">
        <p14:creationId xmlns="" xmlns:p14="http://schemas.microsoft.com/office/powerpoint/2010/main" xmlns:mv="urn:schemas-microsoft-com:mac:vml" xmlns:mc="http://schemas.openxmlformats.org/markup-compatibility/2006" val="41582361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Another example is the deeper embedding of social media in Irish society.  Technologies are increasingly used to recreate and enhance the existing mentalities of connection. Ireland is in the top 10 of per capita twitter users globally.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People are using these tools to deepen community connections, whether it is tweeting about a good deal at an </a:t>
            </a:r>
            <a:r>
              <a:rPr lang="en-GB" sz="1200" kern="1200" dirty="0" err="1" smtClean="0">
                <a:solidFill>
                  <a:schemeClr val="tx1"/>
                </a:solidFill>
                <a:effectLst/>
                <a:latin typeface="+mn-lt"/>
                <a:ea typeface="+mn-ea"/>
                <a:cs typeface="+mn-cs"/>
              </a:rPr>
              <a:t>Aldi</a:t>
            </a:r>
            <a:r>
              <a:rPr lang="en-GB" sz="1200" kern="1200" dirty="0" smtClean="0">
                <a:solidFill>
                  <a:schemeClr val="tx1"/>
                </a:solidFill>
                <a:effectLst/>
                <a:latin typeface="+mn-lt"/>
                <a:ea typeface="+mn-ea"/>
                <a:cs typeface="+mn-cs"/>
              </a:rPr>
              <a:t> store or coupon sites, or creating neighbourhood social media pages.</a:t>
            </a:r>
          </a:p>
          <a:p>
            <a:endParaRPr lang="en-GB"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44</a:t>
            </a:fld>
            <a:endParaRPr lang="en-GB"/>
          </a:p>
        </p:txBody>
      </p:sp>
    </p:spTree>
    <p:extLst>
      <p:ext uri="{BB962C8B-B14F-4D97-AF65-F5344CB8AC3E}">
        <p14:creationId xmlns="" xmlns:p14="http://schemas.microsoft.com/office/powerpoint/2010/main" xmlns:mv="urn:schemas-microsoft-com:mac:vml" xmlns:mc="http://schemas.openxmlformats.org/markup-compatibility/2006" val="332419765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IE" sz="1200" kern="1200" dirty="0" smtClean="0">
                <a:solidFill>
                  <a:schemeClr val="tx1"/>
                </a:solidFill>
                <a:effectLst/>
                <a:latin typeface="+mn-lt"/>
                <a:ea typeface="+mn-ea"/>
                <a:cs typeface="+mn-cs"/>
              </a:rPr>
              <a:t>Brands are increasingly taking notice of community energies and are building trust by helping people support their own communities.</a:t>
            </a:r>
            <a:endParaRPr lang="en-GB"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Kellogg’s</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recently ran a campaign targeting local sporting clubs and communities across Ireland and offering them the chance to win a €100,000 makeover for their local pitch. This pulled people together and helped them to develop their sporting communities. </a:t>
            </a:r>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397F19F-4F65-48D6-A3F2-B832D7115CC8}" type="slidenum">
              <a:rPr lang="en-US" smtClean="0"/>
              <a:pPr/>
              <a:t>45</a:t>
            </a:fld>
            <a:endParaRPr lang="en-US"/>
          </a:p>
        </p:txBody>
      </p:sp>
    </p:spTree>
    <p:extLst>
      <p:ext uri="{BB962C8B-B14F-4D97-AF65-F5344CB8AC3E}">
        <p14:creationId xmlns="" xmlns:p14="http://schemas.microsoft.com/office/powerpoint/2010/main" xmlns:mv="urn:schemas-microsoft-com:mac:vml" xmlns:mc="http://schemas.openxmlformats.org/markup-compatibility/2006" val="32420095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What does this mean? </a:t>
            </a:r>
          </a:p>
          <a:p>
            <a:r>
              <a:rPr lang="en-GB" sz="1200" kern="1200" dirty="0" smtClean="0">
                <a:solidFill>
                  <a:schemeClr val="tx1"/>
                </a:solidFill>
                <a:effectLst/>
                <a:latin typeface="+mn-lt"/>
                <a:ea typeface="+mn-ea"/>
                <a:cs typeface="+mn-cs"/>
              </a:rPr>
              <a:t>It is essential to ensure that your brand has a core meaning, a purpose and soul </a:t>
            </a:r>
          </a:p>
          <a:p>
            <a:endParaRPr lang="en-GB" sz="1200" dirty="0" smtClean="0"/>
          </a:p>
          <a:p>
            <a:endParaRPr lang="en-GB" sz="1200" dirty="0" smtClean="0"/>
          </a:p>
          <a:p>
            <a:endParaRPr lang="en-GB" sz="1200" dirty="0" smtClean="0">
              <a:latin typeface="+mn-lt"/>
              <a:cs typeface="Calibri"/>
            </a:endParaRPr>
          </a:p>
          <a:p>
            <a:endParaRPr lang="en-GB" dirty="0" smtClean="0"/>
          </a:p>
          <a:p>
            <a:endParaRPr lang="en-GB"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46</a:t>
            </a:fld>
            <a:endParaRPr lang="en-GB"/>
          </a:p>
        </p:txBody>
      </p:sp>
    </p:spTree>
    <p:extLst>
      <p:ext uri="{BB962C8B-B14F-4D97-AF65-F5344CB8AC3E}">
        <p14:creationId xmlns="" xmlns:p14="http://schemas.microsoft.com/office/powerpoint/2010/main" xmlns:mv="urn:schemas-microsoft-com:mac:vml" xmlns:mc="http://schemas.openxmlformats.org/markup-compatibility/2006" val="150646874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dirty="0" smtClean="0"/>
          </a:p>
          <a:p>
            <a:endParaRPr lang="en-GB" sz="1200" dirty="0" smtClean="0">
              <a:latin typeface="+mn-lt"/>
              <a:cs typeface="Calibri"/>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It is no longer about building brands; it is now about building brand communities </a:t>
            </a:r>
          </a:p>
          <a:p>
            <a:endParaRPr lang="en-GB" dirty="0" smtClean="0"/>
          </a:p>
          <a:p>
            <a:endParaRPr lang="en-GB"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47</a:t>
            </a:fld>
            <a:endParaRPr lang="en-GB"/>
          </a:p>
        </p:txBody>
      </p:sp>
    </p:spTree>
    <p:extLst>
      <p:ext uri="{BB962C8B-B14F-4D97-AF65-F5344CB8AC3E}">
        <p14:creationId xmlns="" xmlns:p14="http://schemas.microsoft.com/office/powerpoint/2010/main" xmlns:mv="urn:schemas-microsoft-com:mac:vml" xmlns:mc="http://schemas.openxmlformats.org/markup-compatibility/2006" val="150646874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Another key cultural structure is the evolution of identity.</a:t>
            </a:r>
            <a:endParaRPr lang="en-GB" dirty="0"/>
          </a:p>
        </p:txBody>
      </p:sp>
      <p:sp>
        <p:nvSpPr>
          <p:cNvPr id="4" name="Slide Number Placeholder 3"/>
          <p:cNvSpPr>
            <a:spLocks noGrp="1"/>
          </p:cNvSpPr>
          <p:nvPr>
            <p:ph type="sldNum" sz="quarter" idx="10"/>
          </p:nvPr>
        </p:nvSpPr>
        <p:spPr/>
        <p:txBody>
          <a:bodyPr/>
          <a:lstStyle/>
          <a:p>
            <a:fld id="{9397F19F-4F65-48D6-A3F2-B832D7115CC8}" type="slidenum">
              <a:rPr lang="en-US" smtClean="0"/>
              <a:pPr/>
              <a:t>48</a:t>
            </a:fld>
            <a:endParaRPr lang="en-US"/>
          </a:p>
        </p:txBody>
      </p:sp>
    </p:spTree>
    <p:extLst>
      <p:ext uri="{BB962C8B-B14F-4D97-AF65-F5344CB8AC3E}">
        <p14:creationId xmlns="" xmlns:p14="http://schemas.microsoft.com/office/powerpoint/2010/main" xmlns:mv="urn:schemas-microsoft-com:mac:vml" xmlns:mc="http://schemas.openxmlformats.org/markup-compatibility/2006" val="906273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4</a:t>
            </a:fld>
            <a:endParaRPr lang="en-GB"/>
          </a:p>
        </p:txBody>
      </p:sp>
    </p:spTree>
    <p:extLst>
      <p:ext uri="{BB962C8B-B14F-4D97-AF65-F5344CB8AC3E}">
        <p14:creationId xmlns="" xmlns:p14="http://schemas.microsoft.com/office/powerpoint/2010/main" xmlns:mv="urn:schemas-microsoft-com:mac:vml" xmlns:mc="http://schemas.openxmlformats.org/markup-compatibility/2006" val="202488334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dirty="0" smtClean="0">
                <a:latin typeface="Arial Black"/>
                <a:cs typeface="Arial Black"/>
              </a:rPr>
              <a:t>With the economic crash, it was not only the money that has been lost but also a sense of self </a:t>
            </a:r>
            <a:endParaRPr lang="en-US" sz="1200" dirty="0" smtClean="0">
              <a:latin typeface="Arial Black"/>
              <a:cs typeface="Arial Black"/>
            </a:endParaRPr>
          </a:p>
          <a:p>
            <a:endParaRPr lang="en-GB"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49</a:t>
            </a:fld>
            <a:endParaRPr lang="en-GB"/>
          </a:p>
        </p:txBody>
      </p:sp>
    </p:spTree>
    <p:extLst>
      <p:ext uri="{BB962C8B-B14F-4D97-AF65-F5344CB8AC3E}">
        <p14:creationId xmlns="" xmlns:p14="http://schemas.microsoft.com/office/powerpoint/2010/main" xmlns:mv="urn:schemas-microsoft-com:mac:vml" xmlns:mc="http://schemas.openxmlformats.org/markup-compatibility/2006" val="27448360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latin typeface="+mn-lt"/>
                <a:ea typeface="+mn-ea"/>
                <a:cs typeface="+mn-cs"/>
              </a:rPr>
              <a:t>The</a:t>
            </a:r>
            <a:r>
              <a:rPr lang="en-US" sz="1200" b="0" kern="1200" baseline="0" dirty="0" smtClean="0">
                <a:solidFill>
                  <a:schemeClr val="tx1"/>
                </a:solidFill>
                <a:latin typeface="+mn-lt"/>
                <a:ea typeface="+mn-ea"/>
                <a:cs typeface="+mn-cs"/>
              </a:rPr>
              <a:t> boom identity became a cornerstone of modern Ireland, just at the time when religion started to lose its influence and a monolithic, nationalist identity no longer resonated with people’s experience as society became more cosmopolitan.  As this identity, based on economic growth and individual material success has fallen apart, new elements of identity have to come to the forefront.</a:t>
            </a:r>
            <a:endParaRPr lang="en-US" sz="1200" b="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397F19F-4F65-48D6-A3F2-B832D7115CC8}" type="slidenum">
              <a:rPr lang="en-US" smtClean="0"/>
              <a:pPr/>
              <a:t>50</a:t>
            </a:fld>
            <a:endParaRPr lang="en-US"/>
          </a:p>
        </p:txBody>
      </p:sp>
    </p:spTree>
    <p:extLst>
      <p:ext uri="{BB962C8B-B14F-4D97-AF65-F5344CB8AC3E}">
        <p14:creationId xmlns="" xmlns:p14="http://schemas.microsoft.com/office/powerpoint/2010/main" xmlns:mv="urn:schemas-microsoft-com:mac:vml" xmlns:mc="http://schemas.openxmlformats.org/markup-compatibility/2006" val="6655960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Identity is increasingly found at the crossroads of multiple and seemingly contradictory dimensions.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rising importance of local community and local pride coexists with the recognition that Ireland is now a multicultural society and is deeply connected to the rest of the world. People are exploring local products, flavours and social experiences while at the same time modern and cosmopolitan influences resonate.</a:t>
            </a:r>
          </a:p>
          <a:p>
            <a:pPr marL="0" marR="0" indent="0" algn="l" defTabSz="457200" rtl="0" eaLnBrk="1" fontAlgn="auto" latinLnBrk="0" hangingPunct="1">
              <a:lnSpc>
                <a:spcPct val="100000"/>
              </a:lnSpc>
              <a:spcBef>
                <a:spcPts val="0"/>
              </a:spcBef>
              <a:spcAft>
                <a:spcPts val="0"/>
              </a:spcAft>
              <a:buClrTx/>
              <a:buSzTx/>
              <a:buFontTx/>
              <a:buNone/>
              <a:tabLst/>
              <a:defRPr/>
            </a:pPr>
            <a:endParaRPr lang="en-GB" baseline="0" dirty="0" smtClean="0"/>
          </a:p>
        </p:txBody>
      </p:sp>
      <p:sp>
        <p:nvSpPr>
          <p:cNvPr id="4" name="Slide Number Placeholder 3"/>
          <p:cNvSpPr>
            <a:spLocks noGrp="1"/>
          </p:cNvSpPr>
          <p:nvPr>
            <p:ph type="sldNum" sz="quarter" idx="10"/>
          </p:nvPr>
        </p:nvSpPr>
        <p:spPr/>
        <p:txBody>
          <a:bodyPr/>
          <a:lstStyle/>
          <a:p>
            <a:fld id="{704591E5-1D84-2D4C-92ED-B84EB652116B}" type="slidenum">
              <a:rPr lang="en-GB" smtClean="0"/>
              <a:pPr/>
              <a:t>51</a:t>
            </a:fld>
            <a:endParaRPr lang="en-GB"/>
          </a:p>
        </p:txBody>
      </p:sp>
    </p:spTree>
    <p:extLst>
      <p:ext uri="{BB962C8B-B14F-4D97-AF65-F5344CB8AC3E}">
        <p14:creationId xmlns="" xmlns:p14="http://schemas.microsoft.com/office/powerpoint/2010/main" xmlns:mv="urn:schemas-microsoft-com:mac:vml" xmlns:mc="http://schemas.openxmlformats.org/markup-compatibility/2006" val="19435857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There is openness to the coexistence of national and the international in identity, to great extent because of the experience of emigration, and the fusion of Irish identity with the influences of new countries.  So there is strong cultural precedent to the idea of plural identity, which stands in stark contrast with the nationalism of the more distant past.</a:t>
            </a:r>
          </a:p>
          <a:p>
            <a:endParaRPr lang="en-GB"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52</a:t>
            </a:fld>
            <a:endParaRPr lang="en-GB"/>
          </a:p>
        </p:txBody>
      </p:sp>
    </p:spTree>
    <p:extLst>
      <p:ext uri="{BB962C8B-B14F-4D97-AF65-F5344CB8AC3E}">
        <p14:creationId xmlns="" xmlns:p14="http://schemas.microsoft.com/office/powerpoint/2010/main" xmlns:mv="urn:schemas-microsoft-com:mac:vml" xmlns:mc="http://schemas.openxmlformats.org/markup-compatibility/2006" val="27448360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E" sz="1200" kern="1200" dirty="0" smtClean="0">
                <a:solidFill>
                  <a:schemeClr val="tx1"/>
                </a:solidFill>
                <a:effectLst/>
                <a:latin typeface="+mn-lt"/>
                <a:ea typeface="+mn-ea"/>
                <a:cs typeface="+mn-cs"/>
              </a:rPr>
              <a:t>In global comparison, Irish people are more open to outside influences, and are less likely to feel that it erodes their own culture.  We see here that Ireland agrees less with ‘</a:t>
            </a:r>
            <a:r>
              <a:rPr lang="en-GB" sz="1200" kern="1200" dirty="0" smtClean="0">
                <a:solidFill>
                  <a:schemeClr val="tx1"/>
                </a:solidFill>
                <a:effectLst/>
                <a:latin typeface="+mn-lt"/>
                <a:ea typeface="+mn-ea"/>
                <a:cs typeface="+mn-cs"/>
              </a:rPr>
              <a:t>I worry that the values and traditions that I most appreciate about my country are being eroded by other cultural / global influences’ – it is higher </a:t>
            </a:r>
            <a:r>
              <a:rPr lang="en-IE" sz="1200" kern="1200" dirty="0" smtClean="0">
                <a:solidFill>
                  <a:schemeClr val="tx1"/>
                </a:solidFill>
                <a:effectLst/>
                <a:latin typeface="+mn-lt"/>
                <a:ea typeface="+mn-ea"/>
                <a:cs typeface="+mn-cs"/>
              </a:rPr>
              <a:t>in the UK, despite having a much longer history of cosmopolitanism.</a:t>
            </a: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p:txBody>
      </p:sp>
      <p:sp>
        <p:nvSpPr>
          <p:cNvPr id="4" name="Slide Number Placeholder 3"/>
          <p:cNvSpPr>
            <a:spLocks noGrp="1"/>
          </p:cNvSpPr>
          <p:nvPr>
            <p:ph type="sldNum" sz="quarter" idx="10"/>
          </p:nvPr>
        </p:nvSpPr>
        <p:spPr/>
        <p:txBody>
          <a:bodyPr/>
          <a:lstStyle/>
          <a:p>
            <a:fld id="{9397F19F-4F65-48D6-A3F2-B832D7115CC8}" type="slidenum">
              <a:rPr lang="en-US" smtClean="0"/>
              <a:pPr/>
              <a:t>53</a:t>
            </a:fld>
            <a:endParaRPr lang="en-US"/>
          </a:p>
        </p:txBody>
      </p:sp>
    </p:spTree>
    <p:extLst>
      <p:ext uri="{BB962C8B-B14F-4D97-AF65-F5344CB8AC3E}">
        <p14:creationId xmlns="" xmlns:p14="http://schemas.microsoft.com/office/powerpoint/2010/main" xmlns:mv="urn:schemas-microsoft-com:mac:vml" xmlns:mc="http://schemas.openxmlformats.org/markup-compatibility/2006" val="28633980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IE" sz="1200" kern="1200" dirty="0" smtClean="0">
                <a:solidFill>
                  <a:schemeClr val="tx1"/>
                </a:solidFill>
                <a:latin typeface="+mn-lt"/>
                <a:ea typeface="+mn-ea"/>
                <a:cs typeface="+mn-cs"/>
              </a:rPr>
              <a:t>Global and local coexisting without the latter feeling threatened highlights that there is growing confidence in what local creativity can offer. </a:t>
            </a:r>
            <a:endParaRPr lang="en-GB" baseline="0" dirty="0" smtClean="0"/>
          </a:p>
        </p:txBody>
      </p:sp>
      <p:sp>
        <p:nvSpPr>
          <p:cNvPr id="4" name="Slide Number Placeholder 3"/>
          <p:cNvSpPr>
            <a:spLocks noGrp="1"/>
          </p:cNvSpPr>
          <p:nvPr>
            <p:ph type="sldNum" sz="quarter" idx="10"/>
          </p:nvPr>
        </p:nvSpPr>
        <p:spPr/>
        <p:txBody>
          <a:bodyPr/>
          <a:lstStyle/>
          <a:p>
            <a:fld id="{9397F19F-4F65-48D6-A3F2-B832D7115CC8}" type="slidenum">
              <a:rPr lang="en-US" smtClean="0"/>
              <a:pPr/>
              <a:t>54</a:t>
            </a:fld>
            <a:endParaRPr lang="en-US"/>
          </a:p>
        </p:txBody>
      </p:sp>
    </p:spTree>
    <p:extLst>
      <p:ext uri="{BB962C8B-B14F-4D97-AF65-F5344CB8AC3E}">
        <p14:creationId xmlns="" xmlns:p14="http://schemas.microsoft.com/office/powerpoint/2010/main" xmlns:mv="urn:schemas-microsoft-com:mac:vml" xmlns:mc="http://schemas.openxmlformats.org/markup-compatibility/2006" val="90627363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IE" sz="1200" kern="1200" dirty="0" smtClean="0">
                <a:solidFill>
                  <a:schemeClr val="tx1"/>
                </a:solidFill>
                <a:effectLst/>
                <a:latin typeface="+mn-lt"/>
                <a:ea typeface="+mn-ea"/>
                <a:cs typeface="+mn-cs"/>
              </a:rPr>
              <a:t>Today there are a lot more positive associations with local creativity- it is about supporting the economy, more trusted quality but also and most importantly it is about celebrating local creativity and what it has to offer to the world.</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interest in local and tradition is also about bringing it to life with modern influences and making it contemporary.  </a:t>
            </a:r>
          </a:p>
          <a:p>
            <a:endParaRPr lang="en-GB"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55</a:t>
            </a:fld>
            <a:endParaRPr lang="en-GB"/>
          </a:p>
        </p:txBody>
      </p:sp>
    </p:spTree>
    <p:extLst>
      <p:ext uri="{BB962C8B-B14F-4D97-AF65-F5344CB8AC3E}">
        <p14:creationId xmlns="" xmlns:p14="http://schemas.microsoft.com/office/powerpoint/2010/main" xmlns:mv="urn:schemas-microsoft-com:mac:vml" xmlns:mc="http://schemas.openxmlformats.org/markup-compatibility/2006" val="306369237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Super Miss Sue is a new restaurant in Dublin that serves Irish seafood classics in a modern gin bar environment. </a:t>
            </a:r>
            <a:r>
              <a:rPr lang="en-US" sz="1200" kern="1200" dirty="0" smtClean="0">
                <a:solidFill>
                  <a:schemeClr val="tx1"/>
                </a:solidFill>
                <a:effectLst/>
                <a:latin typeface="+mn-lt"/>
                <a:ea typeface="+mn-ea"/>
                <a:cs typeface="+mn-cs"/>
              </a:rPr>
              <a:t>It offers fish that are widely available off the Irish coast and inexpensive but previously deemed unfashionable. It is an example of valuing and exploring local resources and combining them with a more contemporary and international vibe.</a:t>
            </a:r>
          </a:p>
          <a:p>
            <a:pPr marL="0" marR="0" indent="0" algn="l" defTabSz="457200" rtl="0" eaLnBrk="1" fontAlgn="auto" latinLnBrk="0" hangingPunct="1">
              <a:lnSpc>
                <a:spcPct val="100000"/>
              </a:lnSpc>
              <a:spcBef>
                <a:spcPts val="0"/>
              </a:spcBef>
              <a:spcAft>
                <a:spcPts val="0"/>
              </a:spcAft>
              <a:buClrTx/>
              <a:buSzTx/>
              <a:buFontTx/>
              <a:buNone/>
              <a:tabLst/>
              <a:defRPr/>
            </a:pPr>
            <a:endParaRPr lang="en-IE"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56</a:t>
            </a:fld>
            <a:endParaRPr lang="en-GB"/>
          </a:p>
        </p:txBody>
      </p:sp>
    </p:spTree>
    <p:extLst>
      <p:ext uri="{BB962C8B-B14F-4D97-AF65-F5344CB8AC3E}">
        <p14:creationId xmlns="" xmlns:p14="http://schemas.microsoft.com/office/powerpoint/2010/main" xmlns:mv="urn:schemas-microsoft-com:mac:vml" xmlns:mc="http://schemas.openxmlformats.org/markup-compatibility/2006" val="31552596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IE" sz="1200" kern="1200" dirty="0" smtClean="0">
                <a:solidFill>
                  <a:schemeClr val="tx1"/>
                </a:solidFill>
                <a:effectLst/>
                <a:latin typeface="+mn-lt"/>
                <a:ea typeface="+mn-ea"/>
                <a:cs typeface="+mn-cs"/>
              </a:rPr>
              <a:t>BoBo's burgers</a:t>
            </a:r>
            <a:r>
              <a:rPr lang="en-IE" sz="1200" b="1" kern="1200" dirty="0" smtClean="0">
                <a:solidFill>
                  <a:schemeClr val="tx1"/>
                </a:solidFill>
                <a:effectLst/>
                <a:latin typeface="+mn-lt"/>
                <a:ea typeface="+mn-ea"/>
                <a:cs typeface="+mn-cs"/>
              </a:rPr>
              <a:t> </a:t>
            </a:r>
            <a:r>
              <a:rPr lang="en-IE" sz="1200" kern="1200" dirty="0" smtClean="0">
                <a:solidFill>
                  <a:schemeClr val="tx1"/>
                </a:solidFill>
                <a:effectLst/>
                <a:latin typeface="+mn-lt"/>
                <a:ea typeface="+mn-ea"/>
                <a:cs typeface="+mn-cs"/>
              </a:rPr>
              <a:t>combine entirely Irish beef with a simple but sophisticated restaurant experience, uniting the comfort and quality of Irish local with a modern feel.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682D99C-02EE-8546-BC72-3A5E15A0A581}" type="slidenum">
              <a:rPr lang="en-US" smtClean="0"/>
              <a:pPr/>
              <a:t>57</a:t>
            </a:fld>
            <a:endParaRPr lang="en-US"/>
          </a:p>
        </p:txBody>
      </p:sp>
    </p:spTree>
    <p:extLst>
      <p:ext uri="{BB962C8B-B14F-4D97-AF65-F5344CB8AC3E}">
        <p14:creationId xmlns="" xmlns:p14="http://schemas.microsoft.com/office/powerpoint/2010/main" xmlns:mv="urn:schemas-microsoft-com:mac:vml" xmlns:mc="http://schemas.openxmlformats.org/markup-compatibility/2006" val="39624866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smtClean="0"/>
              <a:t>Brands will need to find ways of connecting to consumers with shifting identities that re-appropriate the past and blend it with modern</a:t>
            </a:r>
            <a:r>
              <a:rPr lang="en-GB" sz="1200" baseline="0" dirty="0" smtClean="0"/>
              <a:t> / cosmopolitan</a:t>
            </a:r>
            <a:endParaRPr lang="en-GB" sz="1200" dirty="0" smtClean="0"/>
          </a:p>
          <a:p>
            <a:endParaRPr lang="en-US"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58</a:t>
            </a:fld>
            <a:endParaRPr lang="en-GB"/>
          </a:p>
        </p:txBody>
      </p:sp>
    </p:spTree>
    <p:extLst>
      <p:ext uri="{BB962C8B-B14F-4D97-AF65-F5344CB8AC3E}">
        <p14:creationId xmlns="" xmlns:p14="http://schemas.microsoft.com/office/powerpoint/2010/main" xmlns:mv="urn:schemas-microsoft-com:mac:vml" xmlns:mc="http://schemas.openxmlformats.org/markup-compatibility/2006" val="1506468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xfrm>
            <a:off x="381000" y="685800"/>
            <a:ext cx="6096000" cy="3429000"/>
          </a:xfrm>
          <a:ln/>
        </p:spPr>
      </p:sp>
      <p:sp>
        <p:nvSpPr>
          <p:cNvPr id="106499" name="Notes Placeholder 2"/>
          <p:cNvSpPr>
            <a:spLocks noGrp="1"/>
          </p:cNvSpPr>
          <p:nvPr>
            <p:ph type="body" idx="1"/>
          </p:nvPr>
        </p:nvSpPr>
        <p:spPr>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marL="0" lvl="1">
              <a:spcBef>
                <a:spcPts val="400"/>
              </a:spcBef>
              <a:buSzPct val="130000"/>
            </a:pPr>
            <a:endParaRPr lang="en-GB" sz="1000" dirty="0">
              <a:solidFill>
                <a:srgbClr val="000000"/>
              </a:solidFill>
              <a:latin typeface="Verdana" charset="0"/>
              <a:ea typeface="ＭＳ Ｐゴシック" charset="0"/>
            </a:endParaRPr>
          </a:p>
        </p:txBody>
      </p:sp>
      <p:sp>
        <p:nvSpPr>
          <p:cNvPr id="106500" name="Slide Number Placeholder 3"/>
          <p:cNvSpPr>
            <a:spLocks noGrp="1"/>
          </p:cNvSpPr>
          <p:nvPr>
            <p:ph type="sldNum" sz="quarter" idx="5"/>
          </p:nvPr>
        </p:nvSpPr>
        <p:spPr>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338B96F0-6E36-BB4E-92A6-EF9DBC6C7E2F}" type="slidenum">
              <a:rPr lang="en-GB">
                <a:solidFill>
                  <a:prstClr val="black"/>
                </a:solidFill>
                <a:cs typeface="Arial" charset="0"/>
              </a:rPr>
              <a:pPr eaLnBrk="1" hangingPunct="1"/>
              <a:t>5</a:t>
            </a:fld>
            <a:endParaRPr lang="en-GB">
              <a:solidFill>
                <a:prstClr val="black"/>
              </a:solidFill>
              <a:cs typeface="Arial"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dirty="0" smtClean="0"/>
              <a:t>Brands can help consumers rediscover products and experiences they have forgotten that they love</a:t>
            </a:r>
          </a:p>
        </p:txBody>
      </p:sp>
      <p:sp>
        <p:nvSpPr>
          <p:cNvPr id="4" name="Slide Number Placeholder 3"/>
          <p:cNvSpPr>
            <a:spLocks noGrp="1"/>
          </p:cNvSpPr>
          <p:nvPr>
            <p:ph type="sldNum" sz="quarter" idx="10"/>
          </p:nvPr>
        </p:nvSpPr>
        <p:spPr/>
        <p:txBody>
          <a:bodyPr/>
          <a:lstStyle/>
          <a:p>
            <a:fld id="{704591E5-1D84-2D4C-92ED-B84EB652116B}" type="slidenum">
              <a:rPr lang="en-GB" smtClean="0"/>
              <a:pPr/>
              <a:t>59</a:t>
            </a:fld>
            <a:endParaRPr lang="en-GB"/>
          </a:p>
        </p:txBody>
      </p:sp>
    </p:spTree>
    <p:extLst>
      <p:ext uri="{BB962C8B-B14F-4D97-AF65-F5344CB8AC3E}">
        <p14:creationId xmlns="" xmlns:p14="http://schemas.microsoft.com/office/powerpoint/2010/main" xmlns:mv="urn:schemas-microsoft-com:mac:vml" xmlns:mc="http://schemas.openxmlformats.org/markup-compatibility/2006" val="150646874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final layer to explore is Reframing Experiences, which captures many of the elements we have discussed so far. </a:t>
            </a:r>
          </a:p>
          <a:p>
            <a:endParaRPr lang="en-GB" dirty="0" smtClean="0"/>
          </a:p>
        </p:txBody>
      </p:sp>
      <p:sp>
        <p:nvSpPr>
          <p:cNvPr id="4" name="Slide Number Placeholder 3"/>
          <p:cNvSpPr>
            <a:spLocks noGrp="1"/>
          </p:cNvSpPr>
          <p:nvPr>
            <p:ph type="sldNum" sz="quarter" idx="10"/>
          </p:nvPr>
        </p:nvSpPr>
        <p:spPr/>
        <p:txBody>
          <a:bodyPr/>
          <a:lstStyle/>
          <a:p>
            <a:fld id="{9397F19F-4F65-48D6-A3F2-B832D7115CC8}" type="slidenum">
              <a:rPr lang="en-US" smtClean="0"/>
              <a:pPr/>
              <a:t>60</a:t>
            </a:fld>
            <a:endParaRPr lang="en-US"/>
          </a:p>
        </p:txBody>
      </p:sp>
    </p:spTree>
    <p:extLst>
      <p:ext uri="{BB962C8B-B14F-4D97-AF65-F5344CB8AC3E}">
        <p14:creationId xmlns="" xmlns:p14="http://schemas.microsoft.com/office/powerpoint/2010/main" xmlns:mv="urn:schemas-microsoft-com:mac:vml" xmlns:mc="http://schemas.openxmlformats.org/markup-compatibility/2006" val="90627363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200" kern="1200" dirty="0" smtClean="0">
                <a:solidFill>
                  <a:schemeClr val="tx1"/>
                </a:solidFill>
                <a:latin typeface="+mn-lt"/>
                <a:ea typeface="+mn-ea"/>
                <a:cs typeface="+mn-cs"/>
              </a:rPr>
              <a:t>Experiences have a twofold role:  One is that they are a form of release from an otherwise sober way of living and the other is </a:t>
            </a:r>
          </a:p>
          <a:p>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That they are new sources of status and self-definition, especially for younger generations who do not have access to the identity markers of the past, such as owning large houses or cars.</a:t>
            </a:r>
          </a:p>
          <a:p>
            <a:endParaRPr lang="en-GB"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61</a:t>
            </a:fld>
            <a:endParaRPr lang="en-GB"/>
          </a:p>
        </p:txBody>
      </p:sp>
    </p:spTree>
    <p:extLst>
      <p:ext uri="{BB962C8B-B14F-4D97-AF65-F5344CB8AC3E}">
        <p14:creationId xmlns="" xmlns:p14="http://schemas.microsoft.com/office/powerpoint/2010/main" xmlns:mv="urn:schemas-microsoft-com:mac:vml" xmlns:mc="http://schemas.openxmlformats.org/markup-compatibility/2006" val="274483601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The economic shock has not taken away the appetite of Irish consumers to enjoy new product and service experiences. They are more selective about what they chose to spend on, but the excitement over novelty remains very high in international comparison.</a:t>
            </a:r>
            <a:endParaRPr lang="en-GB" b="0" dirty="0"/>
          </a:p>
        </p:txBody>
      </p:sp>
      <p:sp>
        <p:nvSpPr>
          <p:cNvPr id="4" name="Slide Number Placeholder 3"/>
          <p:cNvSpPr>
            <a:spLocks noGrp="1"/>
          </p:cNvSpPr>
          <p:nvPr>
            <p:ph type="sldNum" sz="quarter" idx="10"/>
          </p:nvPr>
        </p:nvSpPr>
        <p:spPr/>
        <p:txBody>
          <a:bodyPr/>
          <a:lstStyle/>
          <a:p>
            <a:fld id="{9397F19F-4F65-48D6-A3F2-B832D7115CC8}" type="slidenum">
              <a:rPr lang="en-US" smtClean="0"/>
              <a:pPr/>
              <a:t>62</a:t>
            </a:fld>
            <a:endParaRPr lang="en-US"/>
          </a:p>
        </p:txBody>
      </p:sp>
    </p:spTree>
    <p:extLst>
      <p:ext uri="{BB962C8B-B14F-4D97-AF65-F5344CB8AC3E}">
        <p14:creationId xmlns="" xmlns:p14="http://schemas.microsoft.com/office/powerpoint/2010/main" xmlns:mv="urn:schemas-microsoft-com:mac:vml" xmlns:mc="http://schemas.openxmlformats.org/markup-compatibility/2006" val="361225341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IE" sz="1200" kern="1200" dirty="0" smtClean="0">
                <a:solidFill>
                  <a:schemeClr val="tx1"/>
                </a:solidFill>
                <a:effectLst/>
                <a:latin typeface="+mn-lt"/>
                <a:ea typeface="+mn-ea"/>
                <a:cs typeface="+mn-cs"/>
              </a:rPr>
              <a:t>Food and drink experiences have become one of the ways people find affordable luxuries and moments of release. Trying out new places, being seen at cool restaurants, and having a taste of unique and niche products give people a sense of connoisseurship that acts as a new form of social currency to communicate status and seek validation. Food and drink are gaining a new cool factor.</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In-home entertainment can also have a role in this as may people are looking to have more affordable experiences.</a:t>
            </a:r>
          </a:p>
          <a:p>
            <a:endParaRPr lang="en-GB" baseline="0" dirty="0" smtClean="0"/>
          </a:p>
        </p:txBody>
      </p:sp>
      <p:sp>
        <p:nvSpPr>
          <p:cNvPr id="4" name="Slide Number Placeholder 3"/>
          <p:cNvSpPr>
            <a:spLocks noGrp="1"/>
          </p:cNvSpPr>
          <p:nvPr>
            <p:ph type="sldNum" sz="quarter" idx="10"/>
          </p:nvPr>
        </p:nvSpPr>
        <p:spPr/>
        <p:txBody>
          <a:bodyPr/>
          <a:lstStyle/>
          <a:p>
            <a:fld id="{9397F19F-4F65-48D6-A3F2-B832D7115CC8}" type="slidenum">
              <a:rPr lang="en-US" smtClean="0"/>
              <a:pPr/>
              <a:t>63</a:t>
            </a:fld>
            <a:endParaRPr lang="en-US"/>
          </a:p>
        </p:txBody>
      </p:sp>
    </p:spTree>
    <p:extLst>
      <p:ext uri="{BB962C8B-B14F-4D97-AF65-F5344CB8AC3E}">
        <p14:creationId xmlns="" xmlns:p14="http://schemas.microsoft.com/office/powerpoint/2010/main" xmlns:mv="urn:schemas-microsoft-com:mac:vml" xmlns:mc="http://schemas.openxmlformats.org/markup-compatibility/2006" val="341763005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Social networks have become an important channel of communicating this, gaining validation and building much prized social currency.</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682D99C-02EE-8546-BC72-3A5E15A0A581}" type="slidenum">
              <a:rPr lang="en-US" smtClean="0"/>
              <a:pPr/>
              <a:t>64</a:t>
            </a:fld>
            <a:endParaRPr lang="en-US"/>
          </a:p>
        </p:txBody>
      </p:sp>
    </p:spTree>
    <p:extLst>
      <p:ext uri="{BB962C8B-B14F-4D97-AF65-F5344CB8AC3E}">
        <p14:creationId xmlns="" xmlns:p14="http://schemas.microsoft.com/office/powerpoint/2010/main" xmlns:mv="urn:schemas-microsoft-com:mac:vml" xmlns:mc="http://schemas.openxmlformats.org/markup-compatibility/2006" val="86908306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Wingdings" charset="2"/>
              <a:buNone/>
              <a:tabLst/>
              <a:defRPr/>
            </a:pPr>
            <a:r>
              <a:rPr lang="en-US" sz="1200" kern="1200" dirty="0" smtClean="0">
                <a:solidFill>
                  <a:schemeClr val="tx1"/>
                </a:solidFill>
                <a:latin typeface="+mn-lt"/>
                <a:ea typeface="+mn-ea"/>
                <a:cs typeface="+mn-cs"/>
              </a:rPr>
              <a:t>Consumers will look for experiences that connect with the cultural change.</a:t>
            </a:r>
            <a:r>
              <a:rPr lang="en-GB" sz="1200" kern="1200" baseline="0" dirty="0" smtClean="0">
                <a:solidFill>
                  <a:schemeClr val="tx1"/>
                </a:solidFill>
                <a:latin typeface="+mn-lt"/>
                <a:ea typeface="+mn-ea"/>
                <a:cs typeface="+mn-cs"/>
              </a:rPr>
              <a:t>  </a:t>
            </a:r>
            <a:r>
              <a:rPr lang="en-IE" sz="1200" kern="1200" dirty="0" smtClean="0">
                <a:solidFill>
                  <a:schemeClr val="tx1"/>
                </a:solidFill>
                <a:latin typeface="+mn-lt"/>
                <a:ea typeface="+mn-ea"/>
                <a:cs typeface="+mn-cs"/>
              </a:rPr>
              <a:t>There is a thirst for simple and authentic things, which are perceived not to be spoilt by big business or government interests. The values of being genuine, transparent and truthful continue</a:t>
            </a:r>
            <a:r>
              <a:rPr lang="en-IE" sz="1200" kern="1200" baseline="0" dirty="0" smtClean="0">
                <a:solidFill>
                  <a:schemeClr val="tx1"/>
                </a:solidFill>
                <a:latin typeface="+mn-lt"/>
                <a:ea typeface="+mn-ea"/>
                <a:cs typeface="+mn-cs"/>
              </a:rPr>
              <a:t> to </a:t>
            </a:r>
            <a:r>
              <a:rPr lang="en-IE" sz="1200" kern="1200" dirty="0" smtClean="0">
                <a:solidFill>
                  <a:schemeClr val="tx1"/>
                </a:solidFill>
                <a:latin typeface="+mn-lt"/>
                <a:ea typeface="+mn-ea"/>
                <a:cs typeface="+mn-cs"/>
              </a:rPr>
              <a:t>apply to the food and drinks experiences people seek out.</a:t>
            </a:r>
            <a:endParaRPr lang="en-GB" sz="1200" kern="1200" dirty="0" smtClean="0">
              <a:solidFill>
                <a:schemeClr val="tx1"/>
              </a:solidFill>
              <a:latin typeface="+mn-lt"/>
              <a:ea typeface="+mn-ea"/>
              <a:cs typeface="+mn-cs"/>
            </a:endParaRPr>
          </a:p>
          <a:p>
            <a:pPr marL="171450" indent="-171450">
              <a:buFont typeface="Wingdings" charset="2"/>
              <a:buNone/>
            </a:pPr>
            <a:endParaRPr lang="en-GB" baseline="0" dirty="0" smtClean="0"/>
          </a:p>
        </p:txBody>
      </p:sp>
      <p:sp>
        <p:nvSpPr>
          <p:cNvPr id="4" name="Slide Number Placeholder 3"/>
          <p:cNvSpPr>
            <a:spLocks noGrp="1"/>
          </p:cNvSpPr>
          <p:nvPr>
            <p:ph type="sldNum" sz="quarter" idx="10"/>
          </p:nvPr>
        </p:nvSpPr>
        <p:spPr/>
        <p:txBody>
          <a:bodyPr/>
          <a:lstStyle/>
          <a:p>
            <a:fld id="{9397F19F-4F65-48D6-A3F2-B832D7115CC8}" type="slidenum">
              <a:rPr lang="en-US" smtClean="0"/>
              <a:pPr/>
              <a:t>65</a:t>
            </a:fld>
            <a:endParaRPr lang="en-US"/>
          </a:p>
        </p:txBody>
      </p:sp>
    </p:spTree>
    <p:extLst>
      <p:ext uri="{BB962C8B-B14F-4D97-AF65-F5344CB8AC3E}">
        <p14:creationId xmlns="" xmlns:p14="http://schemas.microsoft.com/office/powerpoint/2010/main" xmlns:mv="urn:schemas-microsoft-com:mac:vml" xmlns:mc="http://schemas.openxmlformats.org/markup-compatibility/2006" val="7742558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Cook! is a high quality frozen ready meal company</a:t>
            </a:r>
            <a:r>
              <a:rPr lang="en-GB" baseline="0" dirty="0" smtClean="0"/>
              <a:t> that gives people access to restaurant quality experiences at home. </a:t>
            </a:r>
            <a:r>
              <a:rPr lang="en-US" sz="1200" baseline="0" dirty="0" smtClean="0">
                <a:solidFill>
                  <a:srgbClr val="000000"/>
                </a:solidFill>
                <a:cs typeface="Arial" charset="0"/>
              </a:rPr>
              <a:t>T</a:t>
            </a:r>
            <a:r>
              <a:rPr lang="en-US" sz="1200" dirty="0" smtClean="0">
                <a:solidFill>
                  <a:srgbClr val="000000"/>
                </a:solidFill>
                <a:cs typeface="Arial" charset="0"/>
              </a:rPr>
              <a:t>he products all include the name of the chef on them (these are not celebrity chefs), and the part of the country that the meal was cooked in. This adds</a:t>
            </a:r>
            <a:r>
              <a:rPr lang="en-US" sz="1200" baseline="0" dirty="0" smtClean="0">
                <a:solidFill>
                  <a:srgbClr val="000000"/>
                </a:solidFill>
                <a:cs typeface="Arial" charset="0"/>
              </a:rPr>
              <a:t> a sense of honesty and transparency and</a:t>
            </a:r>
            <a:r>
              <a:rPr lang="en-US" sz="1200" dirty="0" smtClean="0">
                <a:solidFill>
                  <a:srgbClr val="000000"/>
                </a:solidFill>
                <a:cs typeface="Arial" charset="0"/>
              </a:rPr>
              <a:t>  the feeling that it was made by a friendly relative who knows</a:t>
            </a:r>
            <a:r>
              <a:rPr lang="en-US" sz="1200" baseline="0" dirty="0" smtClean="0">
                <a:solidFill>
                  <a:srgbClr val="000000"/>
                </a:solidFill>
                <a:cs typeface="Arial" charset="0"/>
              </a:rPr>
              <a:t> what you need</a:t>
            </a:r>
            <a:r>
              <a:rPr lang="en-US" sz="1200" dirty="0" smtClean="0">
                <a:solidFill>
                  <a:srgbClr val="000000"/>
                </a:solidFill>
                <a:cs typeface="Arial" charset="0"/>
              </a:rPr>
              <a:t>, rather than churned out in a factory like its supermarket counterparts.</a:t>
            </a:r>
          </a:p>
          <a:p>
            <a:endParaRPr lang="en-GB" dirty="0" smtClean="0"/>
          </a:p>
          <a:p>
            <a:r>
              <a:rPr lang="en-GB" sz="1200" kern="1200" dirty="0" smtClean="0">
                <a:solidFill>
                  <a:schemeClr val="tx1"/>
                </a:solidFill>
                <a:latin typeface="+mn-lt"/>
                <a:ea typeface="+mn-ea"/>
                <a:cs typeface="+mn-cs"/>
              </a:rPr>
              <a:t>Single estate milks in Ireland markets </a:t>
            </a:r>
            <a:r>
              <a:rPr lang="en-IE" sz="1200" kern="1200" dirty="0" smtClean="0">
                <a:solidFill>
                  <a:schemeClr val="tx1"/>
                </a:solidFill>
                <a:latin typeface="+mn-lt"/>
                <a:ea typeface="+mn-ea"/>
                <a:cs typeface="+mn-cs"/>
              </a:rPr>
              <a:t>milk produced by a single farm. It is a non-homogenised alternative to larger suppliers and taps into the emerging connection with simplicity and transparency</a:t>
            </a:r>
            <a:r>
              <a:rPr lang="en-GB" sz="1200" kern="1200" dirty="0" smtClean="0">
                <a:solidFill>
                  <a:schemeClr val="tx1"/>
                </a:solidFill>
                <a:latin typeface="+mn-lt"/>
                <a:ea typeface="+mn-ea"/>
                <a:cs typeface="+mn-cs"/>
              </a:rPr>
              <a:t>.</a:t>
            </a:r>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04591E5-1D84-2D4C-92ED-B84EB652116B}" type="slidenum">
              <a:rPr lang="en-GB" smtClean="0"/>
              <a:pPr/>
              <a:t>66</a:t>
            </a:fld>
            <a:endParaRPr lang="en-GB"/>
          </a:p>
        </p:txBody>
      </p:sp>
    </p:spTree>
    <p:extLst>
      <p:ext uri="{BB962C8B-B14F-4D97-AF65-F5344CB8AC3E}">
        <p14:creationId xmlns="" xmlns:p14="http://schemas.microsoft.com/office/powerpoint/2010/main" xmlns:mv="urn:schemas-microsoft-com:mac:vml" xmlns:mc="http://schemas.openxmlformats.org/markup-compatibility/2006" val="260075906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Wingdings" charset="2"/>
              <a:buNone/>
              <a:tabLst/>
              <a:defRPr/>
            </a:pPr>
            <a:r>
              <a:rPr lang="en-GB" sz="1200" kern="1200" dirty="0" smtClean="0">
                <a:solidFill>
                  <a:schemeClr val="tx1"/>
                </a:solidFill>
                <a:latin typeface="+mn-lt"/>
                <a:ea typeface="+mn-ea"/>
                <a:cs typeface="+mn-cs"/>
              </a:rPr>
              <a:t>Connectedness:  Shared social experiences - eating together, drinking together, listening to music together, and playing sports together.</a:t>
            </a:r>
          </a:p>
          <a:p>
            <a:pPr marL="171450" indent="-171450">
              <a:buFont typeface="Wingdings" charset="2"/>
              <a:buNone/>
            </a:pPr>
            <a:endParaRPr lang="en-GB" baseline="0" dirty="0" smtClean="0"/>
          </a:p>
        </p:txBody>
      </p:sp>
      <p:sp>
        <p:nvSpPr>
          <p:cNvPr id="4" name="Slide Number Placeholder 3"/>
          <p:cNvSpPr>
            <a:spLocks noGrp="1"/>
          </p:cNvSpPr>
          <p:nvPr>
            <p:ph type="sldNum" sz="quarter" idx="10"/>
          </p:nvPr>
        </p:nvSpPr>
        <p:spPr/>
        <p:txBody>
          <a:bodyPr/>
          <a:lstStyle/>
          <a:p>
            <a:fld id="{9397F19F-4F65-48D6-A3F2-B832D7115CC8}" type="slidenum">
              <a:rPr lang="en-US" smtClean="0"/>
              <a:pPr/>
              <a:t>67</a:t>
            </a:fld>
            <a:endParaRPr lang="en-US"/>
          </a:p>
        </p:txBody>
      </p:sp>
    </p:spTree>
    <p:extLst>
      <p:ext uri="{BB962C8B-B14F-4D97-AF65-F5344CB8AC3E}">
        <p14:creationId xmlns="" xmlns:p14="http://schemas.microsoft.com/office/powerpoint/2010/main" xmlns:mv="urn:schemas-microsoft-com:mac:vml" xmlns:mc="http://schemas.openxmlformats.org/markup-compatibility/2006" val="7742558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smtClean="0"/>
              <a:t>Street feasts are a great illustration of this.  Sponsored by </a:t>
            </a:r>
            <a:r>
              <a:rPr lang="en-GB" baseline="0" dirty="0" err="1" smtClean="0"/>
              <a:t>Centra</a:t>
            </a:r>
            <a:r>
              <a:rPr lang="en-GB" baseline="0" dirty="0" smtClean="0"/>
              <a:t>, every June neighbourhoods across Ireland come together and have a meal together in one of their local streets</a:t>
            </a:r>
          </a:p>
          <a:p>
            <a:endParaRPr lang="en-US" dirty="0"/>
          </a:p>
        </p:txBody>
      </p:sp>
      <p:sp>
        <p:nvSpPr>
          <p:cNvPr id="4" name="Slide Number Placeholder 3"/>
          <p:cNvSpPr>
            <a:spLocks noGrp="1"/>
          </p:cNvSpPr>
          <p:nvPr>
            <p:ph type="sldNum" sz="quarter" idx="10"/>
          </p:nvPr>
        </p:nvSpPr>
        <p:spPr/>
        <p:txBody>
          <a:bodyPr/>
          <a:lstStyle/>
          <a:p>
            <a:fld id="{4682D99C-02EE-8546-BC72-3A5E15A0A581}" type="slidenum">
              <a:rPr lang="en-US" smtClean="0"/>
              <a:pPr/>
              <a:t>68</a:t>
            </a:fld>
            <a:endParaRPr lang="en-US"/>
          </a:p>
        </p:txBody>
      </p:sp>
    </p:spTree>
    <p:extLst>
      <p:ext uri="{BB962C8B-B14F-4D97-AF65-F5344CB8AC3E}">
        <p14:creationId xmlns="" xmlns:p14="http://schemas.microsoft.com/office/powerpoint/2010/main" xmlns:mv="urn:schemas-microsoft-com:mac:vml" xmlns:mc="http://schemas.openxmlformats.org/markup-compatibility/2006" val="24813279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xfrm>
            <a:off x="381000" y="685800"/>
            <a:ext cx="6096000" cy="3429000"/>
          </a:xfrm>
          <a:ln/>
        </p:spPr>
      </p:sp>
      <p:sp>
        <p:nvSpPr>
          <p:cNvPr id="107523" name="Notes Placeholder 2"/>
          <p:cNvSpPr>
            <a:spLocks noGrp="1"/>
          </p:cNvSpPr>
          <p:nvPr>
            <p:ph type="body" idx="1"/>
          </p:nvPr>
        </p:nvSpPr>
        <p:spPr>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endParaRPr lang="en-GB" dirty="0">
              <a:ea typeface="ＭＳ Ｐゴシック" charset="0"/>
              <a:cs typeface="ＭＳ Ｐゴシック" charset="0"/>
            </a:endParaRPr>
          </a:p>
        </p:txBody>
      </p:sp>
      <p:sp>
        <p:nvSpPr>
          <p:cNvPr id="107524" name="Slide Number Placeholder 3"/>
          <p:cNvSpPr>
            <a:spLocks noGrp="1"/>
          </p:cNvSpPr>
          <p:nvPr>
            <p:ph type="sldNum" sz="quarter" idx="5"/>
          </p:nvPr>
        </p:nvSpPr>
        <p:spPr>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6AAA528F-36C0-8743-B501-0C4810D997D8}" type="slidenum">
              <a:rPr lang="en-GB">
                <a:solidFill>
                  <a:prstClr val="black"/>
                </a:solidFill>
                <a:cs typeface="Arial" charset="0"/>
              </a:rPr>
              <a:pPr eaLnBrk="1" hangingPunct="1"/>
              <a:t>6</a:t>
            </a:fld>
            <a:endParaRPr lang="en-GB">
              <a:solidFill>
                <a:prstClr val="black"/>
              </a:solidFill>
              <a:cs typeface="Arial"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latin typeface="+mn-lt"/>
                <a:ea typeface="+mn-ea"/>
                <a:cs typeface="+mn-cs"/>
              </a:rPr>
              <a:t>Lurpak’s</a:t>
            </a:r>
            <a:r>
              <a:rPr lang="en-GB" sz="1200" kern="1200" dirty="0" smtClean="0">
                <a:solidFill>
                  <a:schemeClr val="tx1"/>
                </a:solidFill>
                <a:latin typeface="+mn-lt"/>
                <a:ea typeface="+mn-ea"/>
                <a:cs typeface="+mn-cs"/>
              </a:rPr>
              <a:t> Bake Club encourages groups of friends, colleagues and family to get together to register a bake club. Each week all members receive an email informing them of the next baker. After each bake, the baker logs their efforts online to be rated by the wider community.</a:t>
            </a:r>
            <a:r>
              <a:rPr lang="en-GB" sz="1200" kern="1200" baseline="0" dirty="0" smtClean="0">
                <a:solidFill>
                  <a:schemeClr val="tx1"/>
                </a:solidFill>
                <a:latin typeface="+mn-lt"/>
                <a:ea typeface="+mn-ea"/>
                <a:cs typeface="+mn-cs"/>
              </a:rPr>
              <a:t> </a:t>
            </a:r>
            <a:endParaRPr lang="en-GB"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682D99C-02EE-8546-BC72-3A5E15A0A581}" type="slidenum">
              <a:rPr lang="en-US" smtClean="0"/>
              <a:pPr/>
              <a:t>69</a:t>
            </a:fld>
            <a:endParaRPr lang="en-US"/>
          </a:p>
        </p:txBody>
      </p:sp>
    </p:spTree>
    <p:extLst>
      <p:ext uri="{BB962C8B-B14F-4D97-AF65-F5344CB8AC3E}">
        <p14:creationId xmlns="" xmlns:p14="http://schemas.microsoft.com/office/powerpoint/2010/main" xmlns:mv="urn:schemas-microsoft-com:mac:vml" xmlns:mc="http://schemas.openxmlformats.org/markup-compatibility/2006" val="374212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smtClean="0"/>
              <a:t>Experiences that connect with the layers of cultural change also</a:t>
            </a:r>
            <a:r>
              <a:rPr lang="en-GB" baseline="0" dirty="0" smtClean="0"/>
              <a:t> involve t</a:t>
            </a:r>
            <a:r>
              <a:rPr lang="en-GB" sz="1200" kern="1200" dirty="0" smtClean="0">
                <a:solidFill>
                  <a:schemeClr val="tx1"/>
                </a:solidFill>
                <a:latin typeface="+mn-lt"/>
                <a:ea typeface="+mn-ea"/>
                <a:cs typeface="+mn-cs"/>
              </a:rPr>
              <a:t>he rising interest in ‘local,’ making the most of what we can afford, while tapping into the need for exploration and wanderlust. </a:t>
            </a:r>
          </a:p>
          <a:p>
            <a:endParaRPr lang="en-GB"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397F19F-4F65-48D6-A3F2-B832D7115CC8}" type="slidenum">
              <a:rPr lang="en-US" smtClean="0"/>
              <a:pPr/>
              <a:t>70</a:t>
            </a:fld>
            <a:endParaRPr lang="en-US"/>
          </a:p>
        </p:txBody>
      </p:sp>
    </p:spTree>
    <p:extLst>
      <p:ext uri="{BB962C8B-B14F-4D97-AF65-F5344CB8AC3E}">
        <p14:creationId xmlns="" xmlns:p14="http://schemas.microsoft.com/office/powerpoint/2010/main" xmlns:mv="urn:schemas-microsoft-com:mac:vml" xmlns:mc="http://schemas.openxmlformats.org/markup-compatibility/2006" val="7742558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Surfing in </a:t>
            </a:r>
            <a:r>
              <a:rPr lang="en-US" dirty="0" err="1" smtClean="0"/>
              <a:t>Sligo</a:t>
            </a:r>
            <a:r>
              <a:rPr lang="en-US" dirty="0" smtClean="0"/>
              <a:t> </a:t>
            </a:r>
            <a:r>
              <a:rPr lang="en-US" baseline="0" dirty="0" smtClean="0"/>
              <a:t> - </a:t>
            </a:r>
            <a:r>
              <a:rPr lang="en-US" dirty="0" smtClean="0"/>
              <a:t> rather</a:t>
            </a:r>
            <a:r>
              <a:rPr lang="en-US" baseline="0" dirty="0" smtClean="0"/>
              <a:t> than Hawaii. </a:t>
            </a:r>
            <a:endParaRPr lang="en-US" dirty="0"/>
          </a:p>
        </p:txBody>
      </p:sp>
      <p:sp>
        <p:nvSpPr>
          <p:cNvPr id="4" name="Slide Number Placeholder 3"/>
          <p:cNvSpPr>
            <a:spLocks noGrp="1"/>
          </p:cNvSpPr>
          <p:nvPr>
            <p:ph type="sldNum" sz="quarter" idx="10"/>
          </p:nvPr>
        </p:nvSpPr>
        <p:spPr/>
        <p:txBody>
          <a:bodyPr/>
          <a:lstStyle/>
          <a:p>
            <a:fld id="{4682D99C-02EE-8546-BC72-3A5E15A0A581}" type="slidenum">
              <a:rPr lang="en-US" smtClean="0"/>
              <a:pPr/>
              <a:t>71</a:t>
            </a:fld>
            <a:endParaRPr lang="en-US"/>
          </a:p>
        </p:txBody>
      </p:sp>
    </p:spTree>
    <p:extLst>
      <p:ext uri="{BB962C8B-B14F-4D97-AF65-F5344CB8AC3E}">
        <p14:creationId xmlns="" xmlns:p14="http://schemas.microsoft.com/office/powerpoint/2010/main" xmlns:mv="urn:schemas-microsoft-com:mac:vml" xmlns:mc="http://schemas.openxmlformats.org/markup-compatibility/2006" val="331935353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And things</a:t>
            </a:r>
            <a:r>
              <a:rPr lang="en-US" sz="1200" kern="1200" baseline="0" dirty="0" smtClean="0">
                <a:solidFill>
                  <a:schemeClr val="tx1"/>
                </a:solidFill>
                <a:latin typeface="+mn-lt"/>
                <a:ea typeface="+mn-ea"/>
                <a:cs typeface="+mn-cs"/>
              </a:rPr>
              <a:t> like </a:t>
            </a:r>
            <a:r>
              <a:rPr lang="en-US" sz="1200" kern="1200" dirty="0" smtClean="0">
                <a:solidFill>
                  <a:schemeClr val="tx1"/>
                </a:solidFill>
                <a:latin typeface="+mn-lt"/>
                <a:ea typeface="+mn-ea"/>
                <a:cs typeface="+mn-cs"/>
              </a:rPr>
              <a:t>Small scale craft beer, tapping into people’s interest in local creativity as many of them have an explicit connection to a particular place.</a:t>
            </a:r>
          </a:p>
          <a:p>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endParaRPr lang="en-GB" sz="1200" kern="1200" dirty="0" smtClean="0">
              <a:solidFill>
                <a:schemeClr val="tx1"/>
              </a:solidFill>
              <a:latin typeface="+mn-lt"/>
              <a:ea typeface="+mn-ea"/>
              <a:cs typeface="+mn-cs"/>
            </a:endParaRPr>
          </a:p>
          <a:p>
            <a:endParaRPr lang="en-IE" sz="1200" i="0" dirty="0" smtClean="0">
              <a:solidFill>
                <a:srgbClr val="000000"/>
              </a:solidFill>
            </a:endParaRPr>
          </a:p>
        </p:txBody>
      </p:sp>
      <p:sp>
        <p:nvSpPr>
          <p:cNvPr id="4" name="Slide Number Placeholder 3"/>
          <p:cNvSpPr>
            <a:spLocks noGrp="1"/>
          </p:cNvSpPr>
          <p:nvPr>
            <p:ph type="sldNum" sz="quarter" idx="10"/>
          </p:nvPr>
        </p:nvSpPr>
        <p:spPr/>
        <p:txBody>
          <a:bodyPr/>
          <a:lstStyle/>
          <a:p>
            <a:fld id="{704591E5-1D84-2D4C-92ED-B84EB652116B}" type="slidenum">
              <a:rPr lang="en-GB" smtClean="0"/>
              <a:pPr/>
              <a:t>72</a:t>
            </a:fld>
            <a:endParaRPr lang="en-GB"/>
          </a:p>
        </p:txBody>
      </p:sp>
    </p:spTree>
    <p:extLst>
      <p:ext uri="{BB962C8B-B14F-4D97-AF65-F5344CB8AC3E}">
        <p14:creationId xmlns="" xmlns:p14="http://schemas.microsoft.com/office/powerpoint/2010/main" xmlns:mv="urn:schemas-microsoft-com:mac:vml" xmlns:mc="http://schemas.openxmlformats.org/markup-compatibility/2006" val="172757612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smtClean="0"/>
              <a:t>What we see is</a:t>
            </a:r>
            <a:r>
              <a:rPr lang="en-GB" baseline="0" dirty="0" smtClean="0"/>
              <a:t> stabilisation and a shifting focus from surviving to thriving. This is characterised by a tempered optimism where look for more grounded and responsible values.   Many cultural codes are still in motion. </a:t>
            </a:r>
          </a:p>
          <a:p>
            <a:pPr marL="0" indent="0">
              <a:buFont typeface="Wingdings" charset="2"/>
              <a:buNone/>
            </a:pPr>
            <a:endParaRPr lang="en-GB" baseline="0" dirty="0" smtClean="0"/>
          </a:p>
        </p:txBody>
      </p:sp>
      <p:sp>
        <p:nvSpPr>
          <p:cNvPr id="4" name="Slide Number Placeholder 3"/>
          <p:cNvSpPr>
            <a:spLocks noGrp="1"/>
          </p:cNvSpPr>
          <p:nvPr>
            <p:ph type="sldNum" sz="quarter" idx="10"/>
          </p:nvPr>
        </p:nvSpPr>
        <p:spPr/>
        <p:txBody>
          <a:bodyPr/>
          <a:lstStyle/>
          <a:p>
            <a:fld id="{9397F19F-4F65-48D6-A3F2-B832D7115CC8}" type="slidenum">
              <a:rPr lang="en-US" smtClean="0"/>
              <a:pPr/>
              <a:t>73</a:t>
            </a:fld>
            <a:endParaRPr lang="en-US"/>
          </a:p>
        </p:txBody>
      </p:sp>
    </p:spTree>
    <p:extLst>
      <p:ext uri="{BB962C8B-B14F-4D97-AF65-F5344CB8AC3E}">
        <p14:creationId xmlns="" xmlns:p14="http://schemas.microsoft.com/office/powerpoint/2010/main" xmlns:mv="urn:schemas-microsoft-com:mac:vml" xmlns:mc="http://schemas.openxmlformats.org/markup-compatibility/2006" val="7742558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04591E5-1D84-2D4C-92ED-B84EB652116B}" type="slidenum">
              <a:rPr lang="en-GB" smtClean="0"/>
              <a:pPr/>
              <a:t>74</a:t>
            </a:fld>
            <a:endParaRPr lang="en-GB"/>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IE" sz="1200" kern="1200" dirty="0" smtClean="0">
                <a:solidFill>
                  <a:schemeClr val="tx1"/>
                </a:solidFill>
                <a:latin typeface="+mn-lt"/>
                <a:ea typeface="+mn-ea"/>
                <a:cs typeface="+mn-cs"/>
              </a:rPr>
              <a:t>Guinness brand values are power, goodness and communion.  Back in 2008 their communications were all about Alive Inside</a:t>
            </a:r>
            <a:r>
              <a:rPr lang="en-GB" sz="1200" kern="1200" dirty="0" smtClean="0">
                <a:solidFill>
                  <a:schemeClr val="tx1"/>
                </a:solidFill>
                <a:latin typeface="+mn-lt"/>
                <a:ea typeface="+mn-ea"/>
                <a:cs typeface="+mn-cs"/>
              </a:rPr>
              <a:t>, focusing on power, sport and confidence.  Now in 2014 their brand values remain the same but perhaps are re-ordered so that goodness and communion come to the fore.  Their current communication is Made of More, with a focus on friendship and community and less so on power. </a:t>
            </a:r>
          </a:p>
          <a:p>
            <a:endParaRPr lang="en-IE"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75</a:t>
            </a:fld>
            <a:endParaRPr lang="en-GB"/>
          </a:p>
        </p:txBody>
      </p:sp>
    </p:spTree>
    <p:extLst>
      <p:ext uri="{BB962C8B-B14F-4D97-AF65-F5344CB8AC3E}">
        <p14:creationId xmlns="" xmlns:p14="http://schemas.microsoft.com/office/powerpoint/2010/main" xmlns:mv="urn:schemas-microsoft-com:mac:vml" xmlns:mc="http://schemas.openxmlformats.org/markup-compatibility/2006" val="98129472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200" kern="1200" dirty="0" smtClean="0">
                <a:solidFill>
                  <a:schemeClr val="tx1"/>
                </a:solidFill>
                <a:latin typeface="+mn-lt"/>
                <a:ea typeface="+mn-ea"/>
                <a:cs typeface="+mn-cs"/>
              </a:rPr>
              <a:t>Many retailers have done similar.  One example</a:t>
            </a:r>
            <a:r>
              <a:rPr lang="en-GB" sz="1200" kern="1200" baseline="0" dirty="0" smtClean="0">
                <a:solidFill>
                  <a:schemeClr val="tx1"/>
                </a:solidFill>
                <a:latin typeface="+mn-lt"/>
                <a:ea typeface="+mn-ea"/>
                <a:cs typeface="+mn-cs"/>
              </a:rPr>
              <a:t> is </a:t>
            </a:r>
            <a:r>
              <a:rPr lang="en-GB" sz="1200" kern="1200" dirty="0" smtClean="0">
                <a:solidFill>
                  <a:schemeClr val="tx1"/>
                </a:solidFill>
                <a:latin typeface="+mn-lt"/>
                <a:ea typeface="+mn-ea"/>
                <a:cs typeface="+mn-cs"/>
              </a:rPr>
              <a:t>Sainsbury’s, who back in 2006 launched its basics range; the most recent campaign moves the value proposition on and highlights</a:t>
            </a:r>
            <a:r>
              <a:rPr lang="en-GB" sz="1200" kern="1200" baseline="0" dirty="0" smtClean="0">
                <a:solidFill>
                  <a:schemeClr val="tx1"/>
                </a:solidFill>
                <a:latin typeface="+mn-lt"/>
                <a:ea typeface="+mn-ea"/>
                <a:cs typeface="+mn-cs"/>
              </a:rPr>
              <a:t> its</a:t>
            </a:r>
            <a:r>
              <a:rPr lang="en-GB" sz="1200" kern="1200" dirty="0" smtClean="0">
                <a:solidFill>
                  <a:schemeClr val="tx1"/>
                </a:solidFill>
                <a:latin typeface="+mn-lt"/>
                <a:ea typeface="+mn-ea"/>
                <a:cs typeface="+mn-cs"/>
              </a:rPr>
              <a:t> difference with Tesco - focussing not just on price but on the value it gives to producers and communities. </a:t>
            </a:r>
          </a:p>
        </p:txBody>
      </p:sp>
      <p:sp>
        <p:nvSpPr>
          <p:cNvPr id="4" name="Slide Number Placeholder 3"/>
          <p:cNvSpPr>
            <a:spLocks noGrp="1"/>
          </p:cNvSpPr>
          <p:nvPr>
            <p:ph type="sldNum" sz="quarter" idx="10"/>
          </p:nvPr>
        </p:nvSpPr>
        <p:spPr/>
        <p:txBody>
          <a:bodyPr/>
          <a:lstStyle/>
          <a:p>
            <a:fld id="{704591E5-1D84-2D4C-92ED-B84EB652116B}" type="slidenum">
              <a:rPr lang="en-GB" smtClean="0"/>
              <a:pPr/>
              <a:t>76</a:t>
            </a:fld>
            <a:endParaRPr lang="en-GB"/>
          </a:p>
        </p:txBody>
      </p:sp>
    </p:spTree>
    <p:extLst>
      <p:ext uri="{BB962C8B-B14F-4D97-AF65-F5344CB8AC3E}">
        <p14:creationId xmlns="" xmlns:p14="http://schemas.microsoft.com/office/powerpoint/2010/main" xmlns:mv="urn:schemas-microsoft-com:mac:vml" xmlns:mc="http://schemas.openxmlformats.org/markup-compatibility/2006" val="98129472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Brands that are harnessing the energy of consumers’ entrepreneurial and creative spirits are again Guinness with the Arthur Guinness Projects</a:t>
            </a:r>
            <a:endParaRPr lang="en-IE"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77</a:t>
            </a:fld>
            <a:endParaRPr lang="en-GB"/>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and Vodafone Smart Start Up Network. </a:t>
            </a:r>
          </a:p>
          <a:p>
            <a:endParaRPr lang="en-IE"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78</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xfrm>
            <a:off x="381000" y="685800"/>
            <a:ext cx="6096000" cy="3429000"/>
          </a:xfrm>
          <a:ln/>
        </p:spPr>
      </p:sp>
      <p:sp>
        <p:nvSpPr>
          <p:cNvPr id="108547" name="Notes Placeholder 2"/>
          <p:cNvSpPr>
            <a:spLocks noGrp="1"/>
          </p:cNvSpPr>
          <p:nvPr>
            <p:ph type="body" idx="1"/>
          </p:nvPr>
        </p:nvSpPr>
        <p:spPr>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marL="0" lvl="1">
              <a:spcBef>
                <a:spcPts val="400"/>
              </a:spcBef>
              <a:buSzPct val="130000"/>
            </a:pPr>
            <a:endParaRPr lang="en-GB" sz="1000" dirty="0">
              <a:solidFill>
                <a:srgbClr val="000000"/>
              </a:solidFill>
              <a:latin typeface="Verdana" charset="0"/>
              <a:ea typeface="ＭＳ Ｐゴシック" charset="0"/>
            </a:endParaRPr>
          </a:p>
          <a:p>
            <a:pPr marL="0" lvl="1">
              <a:spcBef>
                <a:spcPts val="400"/>
              </a:spcBef>
              <a:buSzPct val="130000"/>
            </a:pPr>
            <a:endParaRPr lang="en-GB" sz="1000" dirty="0">
              <a:solidFill>
                <a:srgbClr val="000000"/>
              </a:solidFill>
              <a:latin typeface="Verdana" charset="0"/>
              <a:ea typeface="ＭＳ Ｐゴシック" charset="0"/>
            </a:endParaRPr>
          </a:p>
          <a:p>
            <a:endParaRPr lang="en-GB" dirty="0">
              <a:ea typeface="ＭＳ Ｐゴシック" charset="0"/>
              <a:cs typeface="ＭＳ Ｐゴシック" charset="0"/>
            </a:endParaRPr>
          </a:p>
        </p:txBody>
      </p:sp>
      <p:sp>
        <p:nvSpPr>
          <p:cNvPr id="108548" name="Slide Number Placeholder 3"/>
          <p:cNvSpPr>
            <a:spLocks noGrp="1"/>
          </p:cNvSpPr>
          <p:nvPr>
            <p:ph type="sldNum" sz="quarter" idx="5"/>
          </p:nvPr>
        </p:nvSpPr>
        <p:spPr>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CE730D43-E3E5-C548-BDDA-94F6C40043EF}" type="slidenum">
              <a:rPr lang="en-GB">
                <a:solidFill>
                  <a:prstClr val="black"/>
                </a:solidFill>
                <a:cs typeface="Arial" charset="0"/>
              </a:rPr>
              <a:pPr eaLnBrk="1" hangingPunct="1"/>
              <a:t>7</a:t>
            </a:fld>
            <a:endParaRPr lang="en-GB">
              <a:solidFill>
                <a:prstClr val="black"/>
              </a:solidFill>
              <a:cs typeface="Arial"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Also beware of misreading the evolving values </a:t>
            </a:r>
            <a:r>
              <a:rPr lang="en-GB" sz="1200" kern="1200" dirty="0" smtClean="0">
                <a:solidFill>
                  <a:schemeClr val="tx1"/>
                </a:solidFill>
                <a:latin typeface="+mn-lt"/>
                <a:ea typeface="+mn-ea"/>
                <a:cs typeface="+mn-cs"/>
              </a:rPr>
              <a:t>– Guinness </a:t>
            </a:r>
            <a:r>
              <a:rPr lang="en-GB" sz="1200" kern="1200" dirty="0" smtClean="0">
                <a:solidFill>
                  <a:schemeClr val="tx1"/>
                </a:solidFill>
                <a:latin typeface="+mn-lt"/>
                <a:ea typeface="+mn-ea"/>
                <a:cs typeface="+mn-cs"/>
              </a:rPr>
              <a:t>Arthur’s Day had a huge backlash and even had Christy Moore singing</a:t>
            </a:r>
            <a:r>
              <a:rPr lang="en-GB" sz="1200" kern="1200" baseline="0" dirty="0" smtClean="0">
                <a:solidFill>
                  <a:schemeClr val="tx1"/>
                </a:solidFill>
                <a:latin typeface="+mn-lt"/>
                <a:ea typeface="+mn-ea"/>
                <a:cs typeface="+mn-cs"/>
              </a:rPr>
              <a:t> in protest on The Late </a:t>
            </a:r>
            <a:r>
              <a:rPr lang="en-GB" sz="1200" kern="1200" baseline="0" dirty="0" err="1" smtClean="0">
                <a:solidFill>
                  <a:schemeClr val="tx1"/>
                </a:solidFill>
                <a:latin typeface="+mn-lt"/>
                <a:ea typeface="+mn-ea"/>
                <a:cs typeface="+mn-cs"/>
              </a:rPr>
              <a:t>Late</a:t>
            </a:r>
            <a:r>
              <a:rPr lang="en-GB" sz="1200" kern="1200" baseline="0" dirty="0" smtClean="0">
                <a:solidFill>
                  <a:schemeClr val="tx1"/>
                </a:solidFill>
                <a:latin typeface="+mn-lt"/>
                <a:ea typeface="+mn-ea"/>
                <a:cs typeface="+mn-cs"/>
              </a:rPr>
              <a:t> Show  - Guinness hav</a:t>
            </a:r>
            <a:r>
              <a:rPr lang="en-GB" sz="1200" kern="1200" dirty="0" smtClean="0">
                <a:solidFill>
                  <a:schemeClr val="tx1"/>
                </a:solidFill>
                <a:latin typeface="+mn-lt"/>
                <a:ea typeface="+mn-ea"/>
                <a:cs typeface="+mn-cs"/>
              </a:rPr>
              <a:t>e intimated last year was the final in its current format - things are not as they were in relation to alcohol.</a:t>
            </a:r>
          </a:p>
          <a:p>
            <a:endParaRPr lang="en-IE"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79</a:t>
            </a:fld>
            <a:endParaRPr lang="en-GB"/>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80</a:t>
            </a:fld>
            <a:endParaRPr lang="en-GB"/>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GB" b="1" i="1" dirty="0" smtClean="0"/>
              <a:t>Meaningful innovation will continue to connect with consumers</a:t>
            </a:r>
          </a:p>
          <a:p>
            <a:pPr lvl="1">
              <a:lnSpc>
                <a:spcPct val="90000"/>
              </a:lnSpc>
              <a:buFontTx/>
              <a:buNone/>
            </a:pPr>
            <a:endParaRPr lang="en-GB" b="1" i="1" dirty="0" smtClean="0"/>
          </a:p>
          <a:p>
            <a:pPr>
              <a:lnSpc>
                <a:spcPct val="90000"/>
              </a:lnSpc>
            </a:pPr>
            <a:r>
              <a:rPr lang="ja-JP" altLang="en-GB" b="1" i="1" dirty="0" smtClean="0">
                <a:latin typeface="Arial"/>
              </a:rPr>
              <a:t>‘</a:t>
            </a:r>
            <a:r>
              <a:rPr lang="en-GB" b="1" i="1" dirty="0" smtClean="0"/>
              <a:t>Be brave</a:t>
            </a:r>
            <a:r>
              <a:rPr lang="ja-JP" altLang="en-GB" b="1" i="1" dirty="0" smtClean="0">
                <a:latin typeface="Arial"/>
              </a:rPr>
              <a:t>’</a:t>
            </a:r>
            <a:r>
              <a:rPr lang="en-GB" b="1" i="1" dirty="0" smtClean="0"/>
              <a:t>—consider a frontier-crossing stance that includes new models and re-shaping categories</a:t>
            </a:r>
          </a:p>
        </p:txBody>
      </p:sp>
      <p:sp>
        <p:nvSpPr>
          <p:cNvPr id="4" name="Slide Number Placeholder 3"/>
          <p:cNvSpPr>
            <a:spLocks noGrp="1"/>
          </p:cNvSpPr>
          <p:nvPr>
            <p:ph type="sldNum" sz="quarter" idx="10"/>
          </p:nvPr>
        </p:nvSpPr>
        <p:spPr/>
        <p:txBody>
          <a:bodyPr/>
          <a:lstStyle/>
          <a:p>
            <a:fld id="{704591E5-1D84-2D4C-92ED-B84EB652116B}" type="slidenum">
              <a:rPr lang="en-GB" smtClean="0"/>
              <a:pPr/>
              <a:t>83</a:t>
            </a:fld>
            <a:endParaRPr lang="en-GB"/>
          </a:p>
        </p:txBody>
      </p:sp>
    </p:spTree>
    <p:extLst>
      <p:ext uri="{BB962C8B-B14F-4D97-AF65-F5344CB8AC3E}">
        <p14:creationId xmlns="" xmlns:p14="http://schemas.microsoft.com/office/powerpoint/2010/main" xmlns:mv="urn:schemas-microsoft-com:mac:vml" xmlns:mc="http://schemas.openxmlformats.org/markup-compatibility/2006" val="236127752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baseline="0" dirty="0" smtClean="0"/>
          </a:p>
        </p:txBody>
      </p:sp>
      <p:sp>
        <p:nvSpPr>
          <p:cNvPr id="4" name="Slide Number Placeholder 3"/>
          <p:cNvSpPr>
            <a:spLocks noGrp="1"/>
          </p:cNvSpPr>
          <p:nvPr>
            <p:ph type="sldNum" sz="quarter" idx="10"/>
          </p:nvPr>
        </p:nvSpPr>
        <p:spPr/>
        <p:txBody>
          <a:bodyPr/>
          <a:lstStyle/>
          <a:p>
            <a:fld id="{704591E5-1D84-2D4C-92ED-B84EB652116B}" type="slidenum">
              <a:rPr lang="en-GB" smtClean="0"/>
              <a:pPr/>
              <a:t>84</a:t>
            </a:fld>
            <a:endParaRPr lang="en-GB"/>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fld id="{704591E5-1D84-2D4C-92ED-B84EB652116B}" type="slidenum">
              <a:rPr lang="en-GB" smtClean="0"/>
              <a:pPr/>
              <a:t>85</a:t>
            </a:fld>
            <a:endParaRPr lang="en-GB"/>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Wingdings" charset="2"/>
              <a:buNone/>
              <a:tabLst/>
              <a:defRPr/>
            </a:pPr>
            <a:endParaRPr lang="en-GB" sz="1200" dirty="0" smtClean="0">
              <a:solidFill>
                <a:schemeClr val="tx2">
                  <a:lumMod val="50000"/>
                  <a:lumOff val="50000"/>
                </a:schemeClr>
              </a:solidFill>
            </a:endParaRPr>
          </a:p>
        </p:txBody>
      </p:sp>
      <p:sp>
        <p:nvSpPr>
          <p:cNvPr id="4" name="Slide Number Placeholder 3"/>
          <p:cNvSpPr>
            <a:spLocks noGrp="1"/>
          </p:cNvSpPr>
          <p:nvPr>
            <p:ph type="sldNum" sz="quarter" idx="10"/>
          </p:nvPr>
        </p:nvSpPr>
        <p:spPr/>
        <p:txBody>
          <a:bodyPr/>
          <a:lstStyle/>
          <a:p>
            <a:fld id="{704591E5-1D84-2D4C-92ED-B84EB652116B}" type="slidenum">
              <a:rPr lang="en-GB" smtClean="0"/>
              <a:pPr/>
              <a:t>86</a:t>
            </a:fld>
            <a:endParaRPr lang="en-GB"/>
          </a:p>
        </p:txBody>
      </p:sp>
    </p:spTree>
    <p:extLst>
      <p:ext uri="{BB962C8B-B14F-4D97-AF65-F5344CB8AC3E}">
        <p14:creationId xmlns="" xmlns:p14="http://schemas.microsoft.com/office/powerpoint/2010/main" xmlns:mv="urn:schemas-microsoft-com:mac:vml" xmlns:mc="http://schemas.openxmlformats.org/markup-compatibility/2006" val="33339009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xfrm>
            <a:off x="381000" y="685800"/>
            <a:ext cx="6096000" cy="3429000"/>
          </a:xfrm>
          <a:ln/>
        </p:spPr>
      </p:sp>
      <p:sp>
        <p:nvSpPr>
          <p:cNvPr id="109571" name="Notes Placeholder 2"/>
          <p:cNvSpPr>
            <a:spLocks noGrp="1"/>
          </p:cNvSpPr>
          <p:nvPr>
            <p:ph type="body" idx="1"/>
          </p:nvPr>
        </p:nvSpPr>
        <p:spPr>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marL="0" lvl="1"/>
            <a:endParaRPr lang="en-IE" dirty="0">
              <a:ea typeface="ＭＳ Ｐゴシック" charset="0"/>
              <a:cs typeface="ＭＳ Ｐゴシック" charset="0"/>
            </a:endParaRPr>
          </a:p>
        </p:txBody>
      </p:sp>
      <p:sp>
        <p:nvSpPr>
          <p:cNvPr id="109572" name="Slide Number Placeholder 3"/>
          <p:cNvSpPr>
            <a:spLocks noGrp="1"/>
          </p:cNvSpPr>
          <p:nvPr>
            <p:ph type="sldNum" sz="quarter" idx="5"/>
          </p:nvPr>
        </p:nvSpPr>
        <p:spPr>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5142C124-BBF5-0C4A-B965-9D48B33EC667}" type="slidenum">
              <a:rPr lang="en-GB">
                <a:solidFill>
                  <a:prstClr val="black"/>
                </a:solidFill>
                <a:cs typeface="Arial" charset="0"/>
              </a:rPr>
              <a:pPr eaLnBrk="1" hangingPunct="1"/>
              <a:t>8</a:t>
            </a:fld>
            <a:endParaRPr lang="en-GB">
              <a:solidFill>
                <a:prstClr val="black"/>
              </a:solidFill>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hyperlink" Target="http://www.facebook.com/futuresco" TargetMode="External"/><Relationship Id="rId2" Type="http://schemas.openxmlformats.org/officeDocument/2006/relationships/image" Target="../media/image4.png"/><Relationship Id="rId1" Type="http://schemas.openxmlformats.org/officeDocument/2006/relationships/slideMaster" Target="../slideMasters/slideMaster9.xml"/><Relationship Id="rId6" Type="http://schemas.openxmlformats.org/officeDocument/2006/relationships/hyperlink" Target="http://www.linkedin.com/company/the-futures-company" TargetMode="External"/><Relationship Id="rId5" Type="http://schemas.openxmlformats.org/officeDocument/2006/relationships/hyperlink" Target="http://www.twitter.com/futuresco" TargetMode="External"/><Relationship Id="rId4" Type="http://schemas.openxmlformats.org/officeDocument/2006/relationships/hyperlink" Target="http://www.thefuturescompany.com/" TargetMode="Externa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ro Title Slide">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982291" y="887706"/>
            <a:ext cx="5537042" cy="939215"/>
          </a:xfrm>
          <a:noFill/>
        </p:spPr>
        <p:txBody>
          <a:bodyPr wrap="square" lIns="0" tIns="0" rIns="0" bIns="0" anchor="t" anchorCtr="0">
            <a:noAutofit/>
          </a:bodyPr>
          <a:lstStyle>
            <a:lvl1pPr marL="0" indent="0">
              <a:spcBef>
                <a:spcPts val="0"/>
              </a:spcBef>
              <a:defRPr sz="3200" baseline="0">
                <a:solidFill>
                  <a:srgbClr val="595959"/>
                </a:solidFill>
              </a:defRPr>
            </a:lvl1pPr>
          </a:lstStyle>
          <a:p>
            <a:r>
              <a:rPr lang="en-US" dirty="0" smtClean="0"/>
              <a:t>The title of the presentation will sit here on two lines</a:t>
            </a:r>
            <a:endParaRPr lang="en-US" dirty="0"/>
          </a:p>
        </p:txBody>
      </p:sp>
      <p:sp>
        <p:nvSpPr>
          <p:cNvPr id="11" name="Text Placeholder 10"/>
          <p:cNvSpPr>
            <a:spLocks noGrp="1"/>
          </p:cNvSpPr>
          <p:nvPr>
            <p:ph type="body" sz="quarter" idx="13" hasCustomPrompt="1"/>
          </p:nvPr>
        </p:nvSpPr>
        <p:spPr>
          <a:xfrm>
            <a:off x="983082" y="1803011"/>
            <a:ext cx="3515783" cy="432197"/>
          </a:xfrm>
        </p:spPr>
        <p:txBody>
          <a:bodyPr lIns="0" tIns="0" bIns="0" anchor="ctr" anchorCtr="0">
            <a:noAutofit/>
          </a:bodyPr>
          <a:lstStyle>
            <a:lvl1pPr marL="0" indent="0">
              <a:spcBef>
                <a:spcPts val="0"/>
              </a:spcBef>
              <a:buNone/>
              <a:defRPr>
                <a:solidFill>
                  <a:schemeClr val="tx2">
                    <a:lumMod val="50000"/>
                    <a:lumOff val="50000"/>
                  </a:schemeClr>
                </a:solidFill>
              </a:defRPr>
            </a:lvl1pPr>
          </a:lstStyle>
          <a:p>
            <a:pPr lvl="0"/>
            <a:r>
              <a:rPr lang="en-US" dirty="0" smtClean="0"/>
              <a:t>The subtitle will sit here</a:t>
            </a:r>
            <a:endParaRPr lang="en-US" dirty="0"/>
          </a:p>
        </p:txBody>
      </p:sp>
    </p:spTree>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982291" y="887706"/>
            <a:ext cx="5537042" cy="939215"/>
          </a:xfrm>
          <a:noFill/>
        </p:spPr>
        <p:txBody>
          <a:bodyPr wrap="square" lIns="0" tIns="0" rIns="0" bIns="0" anchor="t" anchorCtr="0">
            <a:noAutofit/>
          </a:bodyPr>
          <a:lstStyle>
            <a:lvl1pPr marL="0" indent="0">
              <a:spcBef>
                <a:spcPts val="0"/>
              </a:spcBef>
              <a:defRPr sz="3200" baseline="0">
                <a:solidFill>
                  <a:srgbClr val="595959"/>
                </a:solidFill>
              </a:defRPr>
            </a:lvl1pPr>
          </a:lstStyle>
          <a:p>
            <a:r>
              <a:rPr lang="en-US" dirty="0" smtClean="0"/>
              <a:t>The title of the presentation will sit here on two lines</a:t>
            </a:r>
            <a:endParaRPr lang="en-US" dirty="0"/>
          </a:p>
        </p:txBody>
      </p:sp>
      <p:sp>
        <p:nvSpPr>
          <p:cNvPr id="5" name="Text Placeholder 10"/>
          <p:cNvSpPr>
            <a:spLocks noGrp="1"/>
          </p:cNvSpPr>
          <p:nvPr>
            <p:ph type="body" sz="quarter" idx="13" hasCustomPrompt="1"/>
          </p:nvPr>
        </p:nvSpPr>
        <p:spPr>
          <a:xfrm>
            <a:off x="983082" y="1803011"/>
            <a:ext cx="3515783" cy="432197"/>
          </a:xfrm>
        </p:spPr>
        <p:txBody>
          <a:bodyPr lIns="0" tIns="0" bIns="0" anchor="ctr" anchorCtr="0">
            <a:noAutofit/>
          </a:bodyPr>
          <a:lstStyle>
            <a:lvl1pPr marL="0" indent="0">
              <a:spcBef>
                <a:spcPts val="0"/>
              </a:spcBef>
              <a:buNone/>
              <a:defRPr>
                <a:solidFill>
                  <a:schemeClr val="tx2">
                    <a:lumMod val="50000"/>
                    <a:lumOff val="50000"/>
                  </a:schemeClr>
                </a:solidFill>
              </a:defRPr>
            </a:lvl1pPr>
          </a:lstStyle>
          <a:p>
            <a:pPr lvl="0"/>
            <a:r>
              <a:rPr lang="en-US" dirty="0" smtClean="0"/>
              <a:t>The subtitle will sit here</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1592902114"/>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9BEBB380-5C84-4770-B02A-51CCF384466C}" type="datetime4">
              <a:rPr lang="en-GB" smtClean="0"/>
              <a:pPr/>
              <a:t>18 February 2014</a:t>
            </a:fld>
            <a:endParaRPr lang="en-US" dirty="0"/>
          </a:p>
        </p:txBody>
      </p:sp>
      <p:sp>
        <p:nvSpPr>
          <p:cNvPr id="5" name="Slide Number Placeholder 4"/>
          <p:cNvSpPr>
            <a:spLocks noGrp="1"/>
          </p:cNvSpPr>
          <p:nvPr>
            <p:ph type="sldNum" sz="quarter" idx="12"/>
          </p:nvPr>
        </p:nvSpPr>
        <p:spPr/>
        <p:txBody>
          <a:bodyPr/>
          <a:lstStyle/>
          <a:p>
            <a:fld id="{F62A7892-0A3F-403B-B398-ED250A3D3DB5}" type="slidenum">
              <a:rPr lang="en-US" smtClean="0"/>
              <a:pPr/>
              <a:t>‹#›</a:t>
            </a:fld>
            <a:endParaRPr lang="en-US" dirty="0"/>
          </a:p>
        </p:txBody>
      </p:sp>
      <p:sp>
        <p:nvSpPr>
          <p:cNvPr id="9" name="Content Placeholder 8"/>
          <p:cNvSpPr>
            <a:spLocks noGrp="1"/>
          </p:cNvSpPr>
          <p:nvPr>
            <p:ph sz="quarter" idx="14"/>
          </p:nvPr>
        </p:nvSpPr>
        <p:spPr>
          <a:xfrm>
            <a:off x="909639" y="1351360"/>
            <a:ext cx="7348537" cy="3277790"/>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2563905153"/>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Intro 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9BEBB380-5C84-4770-B02A-51CCF384466C}" type="datetime4">
              <a:rPr lang="en-GB" smtClean="0"/>
              <a:pPr/>
              <a:t>18 February 2014</a:t>
            </a:fld>
            <a:endParaRPr lang="en-US" dirty="0"/>
          </a:p>
        </p:txBody>
      </p:sp>
      <p:sp>
        <p:nvSpPr>
          <p:cNvPr id="5" name="Slide Number Placeholder 4"/>
          <p:cNvSpPr>
            <a:spLocks noGrp="1"/>
          </p:cNvSpPr>
          <p:nvPr>
            <p:ph type="sldNum" sz="quarter" idx="12"/>
          </p:nvPr>
        </p:nvSpPr>
        <p:spPr/>
        <p:txBody>
          <a:bodyPr/>
          <a:lstStyle/>
          <a:p>
            <a:fld id="{F62A7892-0A3F-403B-B398-ED250A3D3DB5}" type="slidenum">
              <a:rPr lang="en-US" smtClean="0"/>
              <a:pPr/>
              <a:t>‹#›</a:t>
            </a:fld>
            <a:endParaRPr lang="en-US" dirty="0"/>
          </a:p>
        </p:txBody>
      </p:sp>
      <p:sp>
        <p:nvSpPr>
          <p:cNvPr id="7" name="Content Placeholder 6"/>
          <p:cNvSpPr>
            <a:spLocks noGrp="1"/>
          </p:cNvSpPr>
          <p:nvPr>
            <p:ph sz="quarter" idx="13"/>
          </p:nvPr>
        </p:nvSpPr>
        <p:spPr>
          <a:xfrm>
            <a:off x="457200" y="842963"/>
            <a:ext cx="8229600" cy="340447"/>
          </a:xfrm>
        </p:spPr>
        <p:txBody>
          <a:bodyPr/>
          <a:lstStyle>
            <a:lvl3pPr marL="914400" marR="0" indent="0" algn="l" defTabSz="914400" rtl="0" eaLnBrk="1" fontAlgn="auto" latinLnBrk="0" hangingPunct="1">
              <a:lnSpc>
                <a:spcPct val="100000"/>
              </a:lnSpc>
              <a:spcBef>
                <a:spcPct val="20000"/>
              </a:spcBef>
              <a:spcAft>
                <a:spcPts val="0"/>
              </a:spcAft>
              <a:buClrTx/>
              <a:buSzTx/>
              <a:buFont typeface="Arial" pitchFamily="34" charset="0"/>
              <a:buNone/>
              <a:tabLst/>
              <a:defRPr/>
            </a:lvl3pPr>
          </a:lstStyle>
          <a:p>
            <a:pPr lvl="0"/>
            <a:r>
              <a:rPr lang="en-GB" dirty="0" smtClean="0"/>
              <a:t>Click to edit Master text styles</a:t>
            </a:r>
          </a:p>
        </p:txBody>
      </p:sp>
      <p:sp>
        <p:nvSpPr>
          <p:cNvPr id="9" name="Content Placeholder 8"/>
          <p:cNvSpPr>
            <a:spLocks noGrp="1"/>
          </p:cNvSpPr>
          <p:nvPr>
            <p:ph sz="quarter" idx="14"/>
          </p:nvPr>
        </p:nvSpPr>
        <p:spPr>
          <a:xfrm>
            <a:off x="457201" y="1351360"/>
            <a:ext cx="3884613" cy="3277790"/>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8" name="Content Placeholder 8"/>
          <p:cNvSpPr>
            <a:spLocks noGrp="1"/>
          </p:cNvSpPr>
          <p:nvPr>
            <p:ph sz="quarter" idx="15"/>
          </p:nvPr>
        </p:nvSpPr>
        <p:spPr>
          <a:xfrm>
            <a:off x="4794250" y="1351360"/>
            <a:ext cx="3897314" cy="3277790"/>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279262283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982291" y="887706"/>
            <a:ext cx="5537042" cy="939215"/>
          </a:xfrm>
          <a:noFill/>
        </p:spPr>
        <p:txBody>
          <a:bodyPr wrap="square" lIns="0" tIns="0" rIns="0" bIns="0" anchor="t" anchorCtr="0">
            <a:noAutofit/>
          </a:bodyPr>
          <a:lstStyle>
            <a:lvl1pPr marL="0" indent="0">
              <a:spcBef>
                <a:spcPts val="0"/>
              </a:spcBef>
              <a:defRPr sz="3200" baseline="0">
                <a:solidFill>
                  <a:srgbClr val="595959"/>
                </a:solidFill>
              </a:defRPr>
            </a:lvl1pPr>
          </a:lstStyle>
          <a:p>
            <a:r>
              <a:rPr lang="en-US" dirty="0" smtClean="0"/>
              <a:t>The title of the presentation will sit here on two lines</a:t>
            </a:r>
            <a:endParaRPr lang="en-US" dirty="0"/>
          </a:p>
        </p:txBody>
      </p:sp>
      <p:sp>
        <p:nvSpPr>
          <p:cNvPr id="5" name="Text Placeholder 10"/>
          <p:cNvSpPr>
            <a:spLocks noGrp="1"/>
          </p:cNvSpPr>
          <p:nvPr>
            <p:ph type="body" sz="quarter" idx="13" hasCustomPrompt="1"/>
          </p:nvPr>
        </p:nvSpPr>
        <p:spPr>
          <a:xfrm>
            <a:off x="983082" y="1803011"/>
            <a:ext cx="3515783" cy="432197"/>
          </a:xfrm>
        </p:spPr>
        <p:txBody>
          <a:bodyPr lIns="0" tIns="0" bIns="0" anchor="ctr" anchorCtr="0">
            <a:noAutofit/>
          </a:bodyPr>
          <a:lstStyle>
            <a:lvl1pPr marL="0" indent="0">
              <a:spcBef>
                <a:spcPts val="0"/>
              </a:spcBef>
              <a:buNone/>
              <a:defRPr>
                <a:solidFill>
                  <a:schemeClr val="tx2">
                    <a:lumMod val="50000"/>
                    <a:lumOff val="50000"/>
                  </a:schemeClr>
                </a:solidFill>
              </a:defRPr>
            </a:lvl1pPr>
          </a:lstStyle>
          <a:p>
            <a:pPr lvl="0"/>
            <a:r>
              <a:rPr lang="en-US" dirty="0" smtClean="0"/>
              <a:t>The subtitle will sit here</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2487060476"/>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Intro 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9BEBB380-5C84-4770-B02A-51CCF384466C}" type="datetime4">
              <a:rPr lang="en-GB" smtClean="0"/>
              <a:pPr/>
              <a:t>18 February 2014</a:t>
            </a:fld>
            <a:endParaRPr lang="en-US" dirty="0"/>
          </a:p>
        </p:txBody>
      </p:sp>
      <p:sp>
        <p:nvSpPr>
          <p:cNvPr id="5" name="Slide Number Placeholder 4"/>
          <p:cNvSpPr>
            <a:spLocks noGrp="1"/>
          </p:cNvSpPr>
          <p:nvPr>
            <p:ph type="sldNum" sz="quarter" idx="12"/>
          </p:nvPr>
        </p:nvSpPr>
        <p:spPr/>
        <p:txBody>
          <a:bodyPr/>
          <a:lstStyle/>
          <a:p>
            <a:fld id="{F62A7892-0A3F-403B-B398-ED250A3D3DB5}" type="slidenum">
              <a:rPr lang="en-US" smtClean="0"/>
              <a:pPr/>
              <a:t>‹#›</a:t>
            </a:fld>
            <a:endParaRPr lang="en-US" dirty="0"/>
          </a:p>
        </p:txBody>
      </p:sp>
      <p:sp>
        <p:nvSpPr>
          <p:cNvPr id="7" name="Content Placeholder 6"/>
          <p:cNvSpPr>
            <a:spLocks noGrp="1"/>
          </p:cNvSpPr>
          <p:nvPr>
            <p:ph sz="quarter" idx="13"/>
          </p:nvPr>
        </p:nvSpPr>
        <p:spPr>
          <a:xfrm>
            <a:off x="457200" y="842963"/>
            <a:ext cx="8229600" cy="340447"/>
          </a:xfrm>
        </p:spPr>
        <p:txBody>
          <a:bodyPr/>
          <a:lstStyle>
            <a:lvl3pPr marL="914400" marR="0" indent="0" algn="l" defTabSz="914400" rtl="0" eaLnBrk="1" fontAlgn="auto" latinLnBrk="0" hangingPunct="1">
              <a:lnSpc>
                <a:spcPct val="100000"/>
              </a:lnSpc>
              <a:spcBef>
                <a:spcPct val="20000"/>
              </a:spcBef>
              <a:spcAft>
                <a:spcPts val="0"/>
              </a:spcAft>
              <a:buClrTx/>
              <a:buSzTx/>
              <a:buFont typeface="Arial" pitchFamily="34" charset="0"/>
              <a:buNone/>
              <a:tabLst/>
              <a:defRPr/>
            </a:lvl3pPr>
          </a:lstStyle>
          <a:p>
            <a:pPr lvl="0"/>
            <a:r>
              <a:rPr lang="en-GB" dirty="0" smtClean="0"/>
              <a:t>Click to edit Master text styles</a:t>
            </a:r>
          </a:p>
        </p:txBody>
      </p:sp>
      <p:sp>
        <p:nvSpPr>
          <p:cNvPr id="9" name="Content Placeholder 8"/>
          <p:cNvSpPr>
            <a:spLocks noGrp="1"/>
          </p:cNvSpPr>
          <p:nvPr>
            <p:ph sz="quarter" idx="14"/>
          </p:nvPr>
        </p:nvSpPr>
        <p:spPr>
          <a:xfrm>
            <a:off x="457201" y="1351360"/>
            <a:ext cx="3884613" cy="3277790"/>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8" name="Content Placeholder 8"/>
          <p:cNvSpPr>
            <a:spLocks noGrp="1"/>
          </p:cNvSpPr>
          <p:nvPr>
            <p:ph sz="quarter" idx="15"/>
          </p:nvPr>
        </p:nvSpPr>
        <p:spPr>
          <a:xfrm>
            <a:off x="4794250" y="1351360"/>
            <a:ext cx="3897314" cy="3277790"/>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279262283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9BEBB380-5C84-4770-B02A-51CCF384466C}" type="datetime4">
              <a:rPr lang="en-GB" smtClean="0"/>
              <a:pPr/>
              <a:t>18 February 2014</a:t>
            </a:fld>
            <a:endParaRPr lang="en-US" dirty="0"/>
          </a:p>
        </p:txBody>
      </p:sp>
      <p:sp>
        <p:nvSpPr>
          <p:cNvPr id="5" name="Slide Number Placeholder 4"/>
          <p:cNvSpPr>
            <a:spLocks noGrp="1"/>
          </p:cNvSpPr>
          <p:nvPr>
            <p:ph type="sldNum" sz="quarter" idx="12"/>
          </p:nvPr>
        </p:nvSpPr>
        <p:spPr/>
        <p:txBody>
          <a:bodyPr/>
          <a:lstStyle/>
          <a:p>
            <a:fld id="{F62A7892-0A3F-403B-B398-ED250A3D3DB5}" type="slidenum">
              <a:rPr lang="en-US" smtClean="0"/>
              <a:pPr/>
              <a:t>‹#›</a:t>
            </a:fld>
            <a:endParaRPr lang="en-US" dirty="0"/>
          </a:p>
        </p:txBody>
      </p:sp>
      <p:sp>
        <p:nvSpPr>
          <p:cNvPr id="9" name="Content Placeholder 8"/>
          <p:cNvSpPr>
            <a:spLocks noGrp="1"/>
          </p:cNvSpPr>
          <p:nvPr>
            <p:ph sz="quarter" idx="14"/>
          </p:nvPr>
        </p:nvSpPr>
        <p:spPr>
          <a:xfrm>
            <a:off x="909639" y="1351360"/>
            <a:ext cx="7348537" cy="3277790"/>
          </a:xfrm>
        </p:spPr>
        <p:txBody>
          <a:bodyPr/>
          <a:lstStyle>
            <a:lvl1pPr>
              <a:defRPr>
                <a:latin typeface="Calibri"/>
                <a:cs typeface="Calibri"/>
              </a:defRPr>
            </a:lvl1pPr>
            <a:lvl2pPr>
              <a:defRPr>
                <a:latin typeface="Calibri"/>
                <a:cs typeface="Calibri"/>
              </a:defRPr>
            </a:lvl2pPr>
            <a:lvl3pPr>
              <a:defRPr>
                <a:latin typeface="Calibri"/>
                <a:cs typeface="Calibri"/>
              </a:defRPr>
            </a:lvl3pPr>
            <a:lvl4pPr>
              <a:defRPr>
                <a:latin typeface="Calibri"/>
                <a:cs typeface="Calibri"/>
              </a:defRPr>
            </a:lvl4pPr>
            <a:lvl5pPr>
              <a:defRPr>
                <a:latin typeface="Calibri"/>
                <a:cs typeface="Calibri"/>
              </a:defRPr>
            </a:lvl5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2108235883"/>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Intro 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9BEBB380-5C84-4770-B02A-51CCF384466C}" type="datetime4">
              <a:rPr lang="en-GB" smtClean="0"/>
              <a:pPr/>
              <a:t>18 February 2014</a:t>
            </a:fld>
            <a:endParaRPr lang="en-US" dirty="0"/>
          </a:p>
        </p:txBody>
      </p:sp>
      <p:sp>
        <p:nvSpPr>
          <p:cNvPr id="5" name="Slide Number Placeholder 4"/>
          <p:cNvSpPr>
            <a:spLocks noGrp="1"/>
          </p:cNvSpPr>
          <p:nvPr>
            <p:ph type="sldNum" sz="quarter" idx="12"/>
          </p:nvPr>
        </p:nvSpPr>
        <p:spPr/>
        <p:txBody>
          <a:bodyPr/>
          <a:lstStyle/>
          <a:p>
            <a:fld id="{F62A7892-0A3F-403B-B398-ED250A3D3DB5}" type="slidenum">
              <a:rPr lang="en-US" smtClean="0"/>
              <a:pPr/>
              <a:t>‹#›</a:t>
            </a:fld>
            <a:endParaRPr lang="en-US" dirty="0"/>
          </a:p>
        </p:txBody>
      </p:sp>
      <p:sp>
        <p:nvSpPr>
          <p:cNvPr id="9" name="Content Placeholder 8"/>
          <p:cNvSpPr>
            <a:spLocks noGrp="1"/>
          </p:cNvSpPr>
          <p:nvPr>
            <p:ph sz="quarter" idx="14"/>
          </p:nvPr>
        </p:nvSpPr>
        <p:spPr>
          <a:xfrm>
            <a:off x="909639" y="1351360"/>
            <a:ext cx="7348537" cy="3277790"/>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413335785"/>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982291" y="887706"/>
            <a:ext cx="5537042" cy="939215"/>
          </a:xfrm>
          <a:noFill/>
        </p:spPr>
        <p:txBody>
          <a:bodyPr wrap="square" lIns="0" tIns="0" rIns="0" bIns="0" anchor="t" anchorCtr="0">
            <a:noAutofit/>
          </a:bodyPr>
          <a:lstStyle>
            <a:lvl1pPr marL="0" indent="0">
              <a:spcBef>
                <a:spcPts val="0"/>
              </a:spcBef>
              <a:defRPr sz="3200" baseline="0">
                <a:solidFill>
                  <a:srgbClr val="595959"/>
                </a:solidFill>
              </a:defRPr>
            </a:lvl1pPr>
          </a:lstStyle>
          <a:p>
            <a:r>
              <a:rPr lang="en-US" dirty="0" smtClean="0"/>
              <a:t>The title of the presentation will sit here on two lines</a:t>
            </a:r>
            <a:endParaRPr lang="en-US" dirty="0"/>
          </a:p>
        </p:txBody>
      </p:sp>
      <p:sp>
        <p:nvSpPr>
          <p:cNvPr id="5" name="Text Placeholder 10"/>
          <p:cNvSpPr>
            <a:spLocks noGrp="1"/>
          </p:cNvSpPr>
          <p:nvPr>
            <p:ph type="body" sz="quarter" idx="13" hasCustomPrompt="1"/>
          </p:nvPr>
        </p:nvSpPr>
        <p:spPr>
          <a:xfrm>
            <a:off x="983082" y="1803011"/>
            <a:ext cx="3515783" cy="432197"/>
          </a:xfrm>
        </p:spPr>
        <p:txBody>
          <a:bodyPr lIns="0" tIns="0" bIns="0" anchor="ctr" anchorCtr="0">
            <a:noAutofit/>
          </a:bodyPr>
          <a:lstStyle>
            <a:lvl1pPr marL="0" indent="0">
              <a:spcBef>
                <a:spcPts val="0"/>
              </a:spcBef>
              <a:buNone/>
              <a:defRPr>
                <a:solidFill>
                  <a:schemeClr val="tx2">
                    <a:lumMod val="50000"/>
                    <a:lumOff val="50000"/>
                  </a:schemeClr>
                </a:solidFill>
              </a:defRPr>
            </a:lvl1pPr>
          </a:lstStyle>
          <a:p>
            <a:pPr lvl="0"/>
            <a:r>
              <a:rPr lang="en-US" dirty="0" smtClean="0"/>
              <a:t>The subtitle will sit here</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3530534568"/>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9BEBB380-5C84-4770-B02A-51CCF384466C}" type="datetime4">
              <a:rPr lang="en-GB" smtClean="0"/>
              <a:pPr/>
              <a:t>18 February 2014</a:t>
            </a:fld>
            <a:endParaRPr lang="en-US" dirty="0"/>
          </a:p>
        </p:txBody>
      </p:sp>
      <p:sp>
        <p:nvSpPr>
          <p:cNvPr id="5" name="Slide Number Placeholder 4"/>
          <p:cNvSpPr>
            <a:spLocks noGrp="1"/>
          </p:cNvSpPr>
          <p:nvPr>
            <p:ph type="sldNum" sz="quarter" idx="12"/>
          </p:nvPr>
        </p:nvSpPr>
        <p:spPr/>
        <p:txBody>
          <a:bodyPr/>
          <a:lstStyle/>
          <a:p>
            <a:fld id="{F62A7892-0A3F-403B-B398-ED250A3D3DB5}" type="slidenum">
              <a:rPr lang="en-US" smtClean="0"/>
              <a:pPr/>
              <a:t>‹#›</a:t>
            </a:fld>
            <a:endParaRPr lang="en-US" dirty="0"/>
          </a:p>
        </p:txBody>
      </p:sp>
      <p:sp>
        <p:nvSpPr>
          <p:cNvPr id="9" name="Content Placeholder 8"/>
          <p:cNvSpPr>
            <a:spLocks noGrp="1"/>
          </p:cNvSpPr>
          <p:nvPr>
            <p:ph sz="quarter" idx="14"/>
          </p:nvPr>
        </p:nvSpPr>
        <p:spPr>
          <a:xfrm>
            <a:off x="909639" y="1351360"/>
            <a:ext cx="7348537" cy="3277790"/>
          </a:xfrm>
        </p:spPr>
        <p:txBody>
          <a:bodyPr/>
          <a:lstStyle>
            <a:lvl1pPr>
              <a:defRPr>
                <a:latin typeface="Calibri"/>
                <a:cs typeface="Calibri"/>
              </a:defRPr>
            </a:lvl1pPr>
            <a:lvl2pPr>
              <a:defRPr>
                <a:latin typeface="Calibri"/>
                <a:cs typeface="Calibri"/>
              </a:defRPr>
            </a:lvl2pPr>
            <a:lvl3pPr>
              <a:defRPr>
                <a:latin typeface="Calibri"/>
                <a:cs typeface="Calibri"/>
              </a:defRPr>
            </a:lvl3pPr>
            <a:lvl4pPr>
              <a:defRPr>
                <a:latin typeface="Calibri"/>
                <a:cs typeface="Calibri"/>
              </a:defRPr>
            </a:lvl4pPr>
            <a:lvl5pPr>
              <a:defRPr>
                <a:latin typeface="Calibri"/>
                <a:cs typeface="Calibri"/>
              </a:defRPr>
            </a:lvl5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3310544612"/>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Intro 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9BEBB380-5C84-4770-B02A-51CCF384466C}" type="datetime4">
              <a:rPr lang="en-GB" smtClean="0"/>
              <a:pPr/>
              <a:t>18 February 2014</a:t>
            </a:fld>
            <a:endParaRPr lang="en-US" dirty="0"/>
          </a:p>
        </p:txBody>
      </p:sp>
      <p:sp>
        <p:nvSpPr>
          <p:cNvPr id="5" name="Slide Number Placeholder 4"/>
          <p:cNvSpPr>
            <a:spLocks noGrp="1"/>
          </p:cNvSpPr>
          <p:nvPr>
            <p:ph type="sldNum" sz="quarter" idx="12"/>
          </p:nvPr>
        </p:nvSpPr>
        <p:spPr/>
        <p:txBody>
          <a:bodyPr/>
          <a:lstStyle/>
          <a:p>
            <a:fld id="{F62A7892-0A3F-403B-B398-ED250A3D3DB5}" type="slidenum">
              <a:rPr lang="en-US" smtClean="0"/>
              <a:pPr/>
              <a:t>‹#›</a:t>
            </a:fld>
            <a:endParaRPr lang="en-US" dirty="0"/>
          </a:p>
        </p:txBody>
      </p:sp>
      <p:sp>
        <p:nvSpPr>
          <p:cNvPr id="7" name="Content Placeholder 6"/>
          <p:cNvSpPr>
            <a:spLocks noGrp="1"/>
          </p:cNvSpPr>
          <p:nvPr>
            <p:ph sz="quarter" idx="13"/>
          </p:nvPr>
        </p:nvSpPr>
        <p:spPr>
          <a:xfrm>
            <a:off x="457200" y="842963"/>
            <a:ext cx="8229600" cy="340447"/>
          </a:xfrm>
        </p:spPr>
        <p:txBody>
          <a:bodyPr/>
          <a:lstStyle>
            <a:lvl3pPr marL="914400" marR="0" indent="0" algn="l" defTabSz="914400" rtl="0" eaLnBrk="1" fontAlgn="auto" latinLnBrk="0" hangingPunct="1">
              <a:lnSpc>
                <a:spcPct val="100000"/>
              </a:lnSpc>
              <a:spcBef>
                <a:spcPct val="20000"/>
              </a:spcBef>
              <a:spcAft>
                <a:spcPts val="0"/>
              </a:spcAft>
              <a:buClrTx/>
              <a:buSzTx/>
              <a:buFont typeface="Arial" pitchFamily="34" charset="0"/>
              <a:buNone/>
              <a:tabLst/>
              <a:defRPr/>
            </a:lvl3pPr>
          </a:lstStyle>
          <a:p>
            <a:pPr lvl="0"/>
            <a:r>
              <a:rPr lang="en-GB" dirty="0" smtClean="0"/>
              <a:t>Click to edit Master text styles</a:t>
            </a:r>
          </a:p>
        </p:txBody>
      </p:sp>
      <p:sp>
        <p:nvSpPr>
          <p:cNvPr id="9" name="Content Placeholder 8"/>
          <p:cNvSpPr>
            <a:spLocks noGrp="1"/>
          </p:cNvSpPr>
          <p:nvPr>
            <p:ph sz="quarter" idx="14"/>
          </p:nvPr>
        </p:nvSpPr>
        <p:spPr>
          <a:xfrm>
            <a:off x="457201" y="1351360"/>
            <a:ext cx="3884613" cy="3277790"/>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8" name="Content Placeholder 8"/>
          <p:cNvSpPr>
            <a:spLocks noGrp="1"/>
          </p:cNvSpPr>
          <p:nvPr>
            <p:ph sz="quarter" idx="15"/>
          </p:nvPr>
        </p:nvSpPr>
        <p:spPr>
          <a:xfrm>
            <a:off x="4794250" y="1351360"/>
            <a:ext cx="3897314" cy="3277790"/>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279262283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Intro Title Slide">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xmlns:mv="urn:schemas-microsoft-com:mac:vml" xmlns:mc="http://schemas.openxmlformats.org/markup-compatibility/2006" val="1114873195"/>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Intro Title Slide">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xmlns:mv="urn:schemas-microsoft-com:mac:vml" xmlns:mc="http://schemas.openxmlformats.org/markup-compatibility/2006" val="892647090"/>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982291" y="887706"/>
            <a:ext cx="5537042" cy="939215"/>
          </a:xfrm>
          <a:noFill/>
        </p:spPr>
        <p:txBody>
          <a:bodyPr wrap="square" lIns="0" tIns="0" rIns="0" bIns="0" anchor="t" anchorCtr="0">
            <a:noAutofit/>
          </a:bodyPr>
          <a:lstStyle>
            <a:lvl1pPr marL="0" indent="0">
              <a:spcBef>
                <a:spcPts val="0"/>
              </a:spcBef>
              <a:defRPr sz="3200" baseline="0">
                <a:solidFill>
                  <a:srgbClr val="595959"/>
                </a:solidFill>
              </a:defRPr>
            </a:lvl1pPr>
          </a:lstStyle>
          <a:p>
            <a:r>
              <a:rPr lang="en-US" dirty="0" smtClean="0"/>
              <a:t>The title of the presentation will sit here on two lines</a:t>
            </a:r>
            <a:endParaRPr lang="en-US" dirty="0"/>
          </a:p>
        </p:txBody>
      </p:sp>
      <p:sp>
        <p:nvSpPr>
          <p:cNvPr id="5" name="Text Placeholder 10"/>
          <p:cNvSpPr>
            <a:spLocks noGrp="1"/>
          </p:cNvSpPr>
          <p:nvPr>
            <p:ph type="body" sz="quarter" idx="13" hasCustomPrompt="1"/>
          </p:nvPr>
        </p:nvSpPr>
        <p:spPr>
          <a:xfrm>
            <a:off x="983082" y="1803011"/>
            <a:ext cx="3515783" cy="432197"/>
          </a:xfrm>
        </p:spPr>
        <p:txBody>
          <a:bodyPr lIns="0" tIns="0" bIns="0" anchor="ctr" anchorCtr="0">
            <a:noAutofit/>
          </a:bodyPr>
          <a:lstStyle>
            <a:lvl1pPr marL="0" indent="0">
              <a:spcBef>
                <a:spcPts val="0"/>
              </a:spcBef>
              <a:buNone/>
              <a:defRPr>
                <a:solidFill>
                  <a:schemeClr val="tx2">
                    <a:lumMod val="50000"/>
                    <a:lumOff val="50000"/>
                  </a:schemeClr>
                </a:solidFill>
              </a:defRPr>
            </a:lvl1pPr>
          </a:lstStyle>
          <a:p>
            <a:pPr lvl="0"/>
            <a:r>
              <a:rPr lang="en-US" dirty="0" smtClean="0"/>
              <a:t>The subtitle will sit here</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2401041645"/>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9BEBB380-5C84-4770-B02A-51CCF384466C}" type="datetime4">
              <a:rPr lang="en-GB" smtClean="0"/>
              <a:pPr/>
              <a:t>18 February 2014</a:t>
            </a:fld>
            <a:endParaRPr lang="en-US" dirty="0"/>
          </a:p>
        </p:txBody>
      </p:sp>
      <p:sp>
        <p:nvSpPr>
          <p:cNvPr id="5" name="Slide Number Placeholder 4"/>
          <p:cNvSpPr>
            <a:spLocks noGrp="1"/>
          </p:cNvSpPr>
          <p:nvPr>
            <p:ph type="sldNum" sz="quarter" idx="12"/>
          </p:nvPr>
        </p:nvSpPr>
        <p:spPr/>
        <p:txBody>
          <a:bodyPr/>
          <a:lstStyle/>
          <a:p>
            <a:fld id="{F62A7892-0A3F-403B-B398-ED250A3D3DB5}" type="slidenum">
              <a:rPr lang="en-US" smtClean="0"/>
              <a:pPr/>
              <a:t>‹#›</a:t>
            </a:fld>
            <a:endParaRPr lang="en-US" dirty="0"/>
          </a:p>
        </p:txBody>
      </p:sp>
      <p:sp>
        <p:nvSpPr>
          <p:cNvPr id="9" name="Content Placeholder 8"/>
          <p:cNvSpPr>
            <a:spLocks noGrp="1"/>
          </p:cNvSpPr>
          <p:nvPr>
            <p:ph sz="quarter" idx="14"/>
          </p:nvPr>
        </p:nvSpPr>
        <p:spPr>
          <a:xfrm>
            <a:off x="909639" y="1351360"/>
            <a:ext cx="7348537" cy="3277790"/>
          </a:xfrm>
        </p:spPr>
        <p:txBody>
          <a:bodyPr/>
          <a:lstStyle>
            <a:lvl1pPr>
              <a:defRPr>
                <a:latin typeface="Calibri"/>
                <a:cs typeface="Calibri"/>
              </a:defRPr>
            </a:lvl1pPr>
            <a:lvl2pPr>
              <a:defRPr>
                <a:latin typeface="Calibri"/>
                <a:cs typeface="Calibri"/>
              </a:defRPr>
            </a:lvl2pPr>
            <a:lvl3pPr>
              <a:defRPr>
                <a:latin typeface="Calibri"/>
                <a:cs typeface="Calibri"/>
              </a:defRPr>
            </a:lvl3pPr>
            <a:lvl4pPr>
              <a:defRPr>
                <a:latin typeface="Calibri"/>
                <a:cs typeface="Calibri"/>
              </a:defRPr>
            </a:lvl4pPr>
            <a:lvl5pPr>
              <a:defRPr>
                <a:latin typeface="Calibri"/>
                <a:cs typeface="Calibri"/>
              </a:defRPr>
            </a:lvl5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1512183700"/>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Intro 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9BEBB380-5C84-4770-B02A-51CCF384466C}" type="datetime4">
              <a:rPr lang="en-GB" smtClean="0"/>
              <a:pPr/>
              <a:t>18 February 2014</a:t>
            </a:fld>
            <a:endParaRPr lang="en-US" dirty="0"/>
          </a:p>
        </p:txBody>
      </p:sp>
      <p:sp>
        <p:nvSpPr>
          <p:cNvPr id="5" name="Slide Number Placeholder 4"/>
          <p:cNvSpPr>
            <a:spLocks noGrp="1"/>
          </p:cNvSpPr>
          <p:nvPr>
            <p:ph type="sldNum" sz="quarter" idx="12"/>
          </p:nvPr>
        </p:nvSpPr>
        <p:spPr/>
        <p:txBody>
          <a:bodyPr/>
          <a:lstStyle/>
          <a:p>
            <a:fld id="{F62A7892-0A3F-403B-B398-ED250A3D3DB5}" type="slidenum">
              <a:rPr lang="en-US" smtClean="0"/>
              <a:pPr/>
              <a:t>‹#›</a:t>
            </a:fld>
            <a:endParaRPr lang="en-US" dirty="0"/>
          </a:p>
        </p:txBody>
      </p:sp>
      <p:sp>
        <p:nvSpPr>
          <p:cNvPr id="7" name="Content Placeholder 6"/>
          <p:cNvSpPr>
            <a:spLocks noGrp="1"/>
          </p:cNvSpPr>
          <p:nvPr>
            <p:ph sz="quarter" idx="13"/>
          </p:nvPr>
        </p:nvSpPr>
        <p:spPr>
          <a:xfrm>
            <a:off x="457200" y="842963"/>
            <a:ext cx="8229600" cy="340447"/>
          </a:xfrm>
        </p:spPr>
        <p:txBody>
          <a:bodyPr/>
          <a:lstStyle>
            <a:lvl3pPr marL="914400" marR="0" indent="0" algn="l" defTabSz="914400" rtl="0" eaLnBrk="1" fontAlgn="auto" latinLnBrk="0" hangingPunct="1">
              <a:lnSpc>
                <a:spcPct val="100000"/>
              </a:lnSpc>
              <a:spcBef>
                <a:spcPct val="20000"/>
              </a:spcBef>
              <a:spcAft>
                <a:spcPts val="0"/>
              </a:spcAft>
              <a:buClrTx/>
              <a:buSzTx/>
              <a:buFont typeface="Arial" pitchFamily="34" charset="0"/>
              <a:buNone/>
              <a:tabLst/>
              <a:defRPr/>
            </a:lvl3pPr>
          </a:lstStyle>
          <a:p>
            <a:pPr lvl="0"/>
            <a:r>
              <a:rPr lang="en-GB" dirty="0" smtClean="0"/>
              <a:t>Click to edit Master text styles</a:t>
            </a:r>
          </a:p>
        </p:txBody>
      </p:sp>
      <p:sp>
        <p:nvSpPr>
          <p:cNvPr id="9" name="Content Placeholder 8"/>
          <p:cNvSpPr>
            <a:spLocks noGrp="1"/>
          </p:cNvSpPr>
          <p:nvPr>
            <p:ph sz="quarter" idx="14"/>
          </p:nvPr>
        </p:nvSpPr>
        <p:spPr>
          <a:xfrm>
            <a:off x="457201" y="1351360"/>
            <a:ext cx="3884613" cy="3277790"/>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8" name="Content Placeholder 8"/>
          <p:cNvSpPr>
            <a:spLocks noGrp="1"/>
          </p:cNvSpPr>
          <p:nvPr>
            <p:ph sz="quarter" idx="15"/>
          </p:nvPr>
        </p:nvSpPr>
        <p:spPr>
          <a:xfrm>
            <a:off x="4794250" y="1351360"/>
            <a:ext cx="3897314" cy="3277790"/>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279262283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982291" y="887706"/>
            <a:ext cx="5537042" cy="939215"/>
          </a:xfrm>
          <a:noFill/>
        </p:spPr>
        <p:txBody>
          <a:bodyPr wrap="square" lIns="0" tIns="0" rIns="0" bIns="0" anchor="t" anchorCtr="0">
            <a:noAutofit/>
          </a:bodyPr>
          <a:lstStyle>
            <a:lvl1pPr marL="0" indent="0">
              <a:spcBef>
                <a:spcPts val="0"/>
              </a:spcBef>
              <a:defRPr sz="3200" baseline="0">
                <a:solidFill>
                  <a:srgbClr val="595959"/>
                </a:solidFill>
              </a:defRPr>
            </a:lvl1pPr>
          </a:lstStyle>
          <a:p>
            <a:r>
              <a:rPr lang="en-US" dirty="0" smtClean="0"/>
              <a:t>The title of the presentation will sit here on two lines</a:t>
            </a:r>
            <a:endParaRPr lang="en-US" dirty="0"/>
          </a:p>
        </p:txBody>
      </p:sp>
      <p:sp>
        <p:nvSpPr>
          <p:cNvPr id="5" name="Text Placeholder 10"/>
          <p:cNvSpPr>
            <a:spLocks noGrp="1"/>
          </p:cNvSpPr>
          <p:nvPr>
            <p:ph type="body" sz="quarter" idx="13" hasCustomPrompt="1"/>
          </p:nvPr>
        </p:nvSpPr>
        <p:spPr>
          <a:xfrm>
            <a:off x="983082" y="1803011"/>
            <a:ext cx="3515783" cy="432197"/>
          </a:xfrm>
        </p:spPr>
        <p:txBody>
          <a:bodyPr lIns="0" tIns="0" bIns="0" anchor="ctr" anchorCtr="0">
            <a:noAutofit/>
          </a:bodyPr>
          <a:lstStyle>
            <a:lvl1pPr marL="0" indent="0">
              <a:spcBef>
                <a:spcPts val="0"/>
              </a:spcBef>
              <a:buNone/>
              <a:defRPr>
                <a:solidFill>
                  <a:schemeClr val="tx2">
                    <a:lumMod val="50000"/>
                    <a:lumOff val="50000"/>
                  </a:schemeClr>
                </a:solidFill>
              </a:defRPr>
            </a:lvl1pPr>
          </a:lstStyle>
          <a:p>
            <a:pPr lvl="0"/>
            <a:r>
              <a:rPr lang="en-US" dirty="0" smtClean="0"/>
              <a:t>The subtitle will sit here</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325851363"/>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Intro 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9BEBB380-5C84-4770-B02A-51CCF384466C}" type="datetime4">
              <a:rPr lang="en-GB" smtClean="0"/>
              <a:pPr/>
              <a:t>18 February 2014</a:t>
            </a:fld>
            <a:endParaRPr lang="en-US" dirty="0"/>
          </a:p>
        </p:txBody>
      </p:sp>
      <p:sp>
        <p:nvSpPr>
          <p:cNvPr id="5" name="Slide Number Placeholder 4"/>
          <p:cNvSpPr>
            <a:spLocks noGrp="1"/>
          </p:cNvSpPr>
          <p:nvPr>
            <p:ph type="sldNum" sz="quarter" idx="12"/>
          </p:nvPr>
        </p:nvSpPr>
        <p:spPr/>
        <p:txBody>
          <a:bodyPr/>
          <a:lstStyle/>
          <a:p>
            <a:fld id="{F62A7892-0A3F-403B-B398-ED250A3D3DB5}" type="slidenum">
              <a:rPr lang="en-US" smtClean="0"/>
              <a:pPr/>
              <a:t>‹#›</a:t>
            </a:fld>
            <a:endParaRPr lang="en-US" dirty="0"/>
          </a:p>
        </p:txBody>
      </p:sp>
      <p:sp>
        <p:nvSpPr>
          <p:cNvPr id="9" name="Content Placeholder 8"/>
          <p:cNvSpPr>
            <a:spLocks noGrp="1"/>
          </p:cNvSpPr>
          <p:nvPr>
            <p:ph sz="quarter" idx="14"/>
          </p:nvPr>
        </p:nvSpPr>
        <p:spPr>
          <a:xfrm>
            <a:off x="457201" y="1351360"/>
            <a:ext cx="3884613" cy="3277790"/>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8" name="Content Placeholder 8"/>
          <p:cNvSpPr>
            <a:spLocks noGrp="1"/>
          </p:cNvSpPr>
          <p:nvPr>
            <p:ph sz="quarter" idx="15"/>
          </p:nvPr>
        </p:nvSpPr>
        <p:spPr>
          <a:xfrm>
            <a:off x="4794250" y="1351360"/>
            <a:ext cx="3897314" cy="3277790"/>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279262283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9BEBB380-5C84-4770-B02A-51CCF384466C}" type="datetime4">
              <a:rPr lang="en-GB" smtClean="0"/>
              <a:pPr/>
              <a:t>18 February 2014</a:t>
            </a:fld>
            <a:endParaRPr lang="en-US" dirty="0"/>
          </a:p>
        </p:txBody>
      </p:sp>
      <p:sp>
        <p:nvSpPr>
          <p:cNvPr id="5" name="Slide Number Placeholder 4"/>
          <p:cNvSpPr>
            <a:spLocks noGrp="1"/>
          </p:cNvSpPr>
          <p:nvPr>
            <p:ph type="sldNum" sz="quarter" idx="12"/>
          </p:nvPr>
        </p:nvSpPr>
        <p:spPr/>
        <p:txBody>
          <a:bodyPr/>
          <a:lstStyle/>
          <a:p>
            <a:fld id="{F62A7892-0A3F-403B-B398-ED250A3D3DB5}" type="slidenum">
              <a:rPr lang="en-US" smtClean="0"/>
              <a:pPr/>
              <a:t>‹#›</a:t>
            </a:fld>
            <a:endParaRPr lang="en-US" dirty="0"/>
          </a:p>
        </p:txBody>
      </p:sp>
      <p:sp>
        <p:nvSpPr>
          <p:cNvPr id="9" name="Content Placeholder 8"/>
          <p:cNvSpPr>
            <a:spLocks noGrp="1"/>
          </p:cNvSpPr>
          <p:nvPr>
            <p:ph sz="quarter" idx="14"/>
          </p:nvPr>
        </p:nvSpPr>
        <p:spPr>
          <a:xfrm>
            <a:off x="909638" y="1351360"/>
            <a:ext cx="7324724" cy="3277790"/>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 xmlns:p14="http://schemas.microsoft.com/office/powerpoint/2010/main" xmlns:mv="urn:schemas-microsoft-com:mac:vml" xmlns:mc="http://schemas.openxmlformats.org/markup-compatibility/2006" val="2468104294"/>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982291" y="887706"/>
            <a:ext cx="5537042" cy="939215"/>
          </a:xfrm>
          <a:noFill/>
        </p:spPr>
        <p:txBody>
          <a:bodyPr wrap="square" lIns="0" tIns="0" rIns="0" bIns="0" anchor="t" anchorCtr="0">
            <a:noAutofit/>
          </a:bodyPr>
          <a:lstStyle>
            <a:lvl1pPr marL="0" indent="0">
              <a:spcBef>
                <a:spcPts val="0"/>
              </a:spcBef>
              <a:defRPr sz="3200" baseline="0">
                <a:solidFill>
                  <a:srgbClr val="595959"/>
                </a:solidFill>
              </a:defRPr>
            </a:lvl1pPr>
          </a:lstStyle>
          <a:p>
            <a:r>
              <a:rPr lang="en-US" dirty="0" smtClean="0"/>
              <a:t>The title of the presentation will sit here on two lines</a:t>
            </a:r>
            <a:endParaRPr lang="en-US" dirty="0"/>
          </a:p>
        </p:txBody>
      </p:sp>
      <p:sp>
        <p:nvSpPr>
          <p:cNvPr id="5" name="Text Placeholder 10"/>
          <p:cNvSpPr>
            <a:spLocks noGrp="1"/>
          </p:cNvSpPr>
          <p:nvPr>
            <p:ph type="body" sz="quarter" idx="13" hasCustomPrompt="1"/>
          </p:nvPr>
        </p:nvSpPr>
        <p:spPr>
          <a:xfrm>
            <a:off x="983082" y="1803011"/>
            <a:ext cx="3515783" cy="432197"/>
          </a:xfrm>
        </p:spPr>
        <p:txBody>
          <a:bodyPr lIns="0" tIns="0" bIns="0" anchor="ctr" anchorCtr="0">
            <a:noAutofit/>
          </a:bodyPr>
          <a:lstStyle>
            <a:lvl1pPr marL="0" indent="0">
              <a:spcBef>
                <a:spcPts val="0"/>
              </a:spcBef>
              <a:buNone/>
              <a:defRPr>
                <a:solidFill>
                  <a:schemeClr val="tx2">
                    <a:lumMod val="50000"/>
                    <a:lumOff val="50000"/>
                  </a:schemeClr>
                </a:solidFill>
              </a:defRPr>
            </a:lvl1pPr>
          </a:lstStyle>
          <a:p>
            <a:pPr lvl="0"/>
            <a:r>
              <a:rPr lang="en-US" dirty="0" smtClean="0"/>
              <a:t>The subtitle will sit here</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3540908768"/>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Intro 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9BEBB380-5C84-4770-B02A-51CCF384466C}" type="datetime4">
              <a:rPr lang="en-GB" smtClean="0"/>
              <a:pPr/>
              <a:t>18 February 2014</a:t>
            </a:fld>
            <a:endParaRPr lang="en-US" dirty="0"/>
          </a:p>
        </p:txBody>
      </p:sp>
      <p:sp>
        <p:nvSpPr>
          <p:cNvPr id="5" name="Slide Number Placeholder 4"/>
          <p:cNvSpPr>
            <a:spLocks noGrp="1"/>
          </p:cNvSpPr>
          <p:nvPr>
            <p:ph type="sldNum" sz="quarter" idx="12"/>
          </p:nvPr>
        </p:nvSpPr>
        <p:spPr/>
        <p:txBody>
          <a:bodyPr/>
          <a:lstStyle/>
          <a:p>
            <a:fld id="{F62A7892-0A3F-403B-B398-ED250A3D3DB5}" type="slidenum">
              <a:rPr lang="en-US" smtClean="0"/>
              <a:pPr/>
              <a:t>‹#›</a:t>
            </a:fld>
            <a:endParaRPr lang="en-US" dirty="0"/>
          </a:p>
        </p:txBody>
      </p:sp>
      <p:sp>
        <p:nvSpPr>
          <p:cNvPr id="9" name="Content Placeholder 8"/>
          <p:cNvSpPr>
            <a:spLocks noGrp="1"/>
          </p:cNvSpPr>
          <p:nvPr>
            <p:ph sz="quarter" idx="14"/>
          </p:nvPr>
        </p:nvSpPr>
        <p:spPr>
          <a:xfrm>
            <a:off x="457201" y="1351360"/>
            <a:ext cx="3884613" cy="3277790"/>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8" name="Content Placeholder 8"/>
          <p:cNvSpPr>
            <a:spLocks noGrp="1"/>
          </p:cNvSpPr>
          <p:nvPr>
            <p:ph sz="quarter" idx="15"/>
          </p:nvPr>
        </p:nvSpPr>
        <p:spPr>
          <a:xfrm>
            <a:off x="4794250" y="1351360"/>
            <a:ext cx="3897314" cy="3277790"/>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4185960906"/>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9BEBB380-5C84-4770-B02A-51CCF384466C}" type="datetime4">
              <a:rPr lang="en-GB" smtClean="0"/>
              <a:pPr/>
              <a:t>18 February 2014</a:t>
            </a:fld>
            <a:endParaRPr lang="en-US" dirty="0"/>
          </a:p>
        </p:txBody>
      </p:sp>
      <p:sp>
        <p:nvSpPr>
          <p:cNvPr id="5" name="Slide Number Placeholder 4"/>
          <p:cNvSpPr>
            <a:spLocks noGrp="1"/>
          </p:cNvSpPr>
          <p:nvPr>
            <p:ph type="sldNum" sz="quarter" idx="12"/>
          </p:nvPr>
        </p:nvSpPr>
        <p:spPr/>
        <p:txBody>
          <a:bodyPr/>
          <a:lstStyle/>
          <a:p>
            <a:fld id="{F62A7892-0A3F-403B-B398-ED250A3D3DB5}" type="slidenum">
              <a:rPr lang="en-US" smtClean="0"/>
              <a:pPr/>
              <a:t>‹#›</a:t>
            </a:fld>
            <a:endParaRPr lang="en-US" dirty="0"/>
          </a:p>
        </p:txBody>
      </p:sp>
      <p:sp>
        <p:nvSpPr>
          <p:cNvPr id="9" name="Content Placeholder 8"/>
          <p:cNvSpPr>
            <a:spLocks noGrp="1"/>
          </p:cNvSpPr>
          <p:nvPr>
            <p:ph sz="quarter" idx="14"/>
          </p:nvPr>
        </p:nvSpPr>
        <p:spPr>
          <a:xfrm>
            <a:off x="909638" y="1351360"/>
            <a:ext cx="7324724" cy="3277790"/>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 xmlns:p14="http://schemas.microsoft.com/office/powerpoint/2010/main" xmlns:mv="urn:schemas-microsoft-com:mac:vml" xmlns:mc="http://schemas.openxmlformats.org/markup-compatibility/2006" val="2252004956"/>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 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a:xfrm>
            <a:off x="457200" y="4971445"/>
            <a:ext cx="2133600" cy="172055"/>
          </a:xfrm>
          <a:prstGeom prst="rect">
            <a:avLst/>
          </a:prstGeom>
        </p:spPr>
        <p:txBody>
          <a:bodyPr/>
          <a:lstStyle/>
          <a:p>
            <a:fld id="{9BEBB380-5C84-4770-B02A-51CCF384466C}" type="datetime4">
              <a:rPr lang="en-GB" smtClean="0"/>
              <a:pPr/>
              <a:t>18 February 2014</a:t>
            </a:fld>
            <a:endParaRPr lang="en-US" dirty="0"/>
          </a:p>
        </p:txBody>
      </p:sp>
      <p:sp>
        <p:nvSpPr>
          <p:cNvPr id="5" name="Slide Number Placeholder 4"/>
          <p:cNvSpPr>
            <a:spLocks noGrp="1"/>
          </p:cNvSpPr>
          <p:nvPr>
            <p:ph type="sldNum" sz="quarter" idx="12"/>
          </p:nvPr>
        </p:nvSpPr>
        <p:spPr>
          <a:xfrm>
            <a:off x="6553200" y="4971445"/>
            <a:ext cx="2133600" cy="172055"/>
          </a:xfrm>
          <a:prstGeom prst="rect">
            <a:avLst/>
          </a:prstGeom>
        </p:spPr>
        <p:txBody>
          <a:bodyPr/>
          <a:lstStyle/>
          <a:p>
            <a:fld id="{F62A7892-0A3F-403B-B398-ED250A3D3DB5}" type="slidenum">
              <a:rPr lang="en-US" smtClean="0"/>
              <a:pPr/>
              <a:t>‹#›</a:t>
            </a:fld>
            <a:endParaRPr lang="en-US" dirty="0"/>
          </a:p>
        </p:txBody>
      </p:sp>
      <p:sp>
        <p:nvSpPr>
          <p:cNvPr id="9" name="Content Placeholder 8"/>
          <p:cNvSpPr>
            <a:spLocks noGrp="1"/>
          </p:cNvSpPr>
          <p:nvPr>
            <p:ph sz="quarter" idx="14"/>
          </p:nvPr>
        </p:nvSpPr>
        <p:spPr>
          <a:xfrm>
            <a:off x="909639" y="1351360"/>
            <a:ext cx="7348537" cy="3277790"/>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2757907605"/>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 Title Slide">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908848" y="481855"/>
            <a:ext cx="7349327" cy="939215"/>
          </a:xfrm>
          <a:noFill/>
        </p:spPr>
        <p:txBody>
          <a:bodyPr wrap="square" lIns="0" tIns="0" rIns="0" bIns="0" anchor="t" anchorCtr="0">
            <a:noAutofit/>
          </a:bodyPr>
          <a:lstStyle>
            <a:lvl1pPr marL="0" indent="0">
              <a:spcBef>
                <a:spcPts val="0"/>
              </a:spcBef>
              <a:defRPr sz="3200" baseline="0">
                <a:solidFill>
                  <a:schemeClr val="bg2"/>
                </a:solidFill>
              </a:defRPr>
            </a:lvl1pPr>
          </a:lstStyle>
          <a:p>
            <a:r>
              <a:rPr lang="en-US" dirty="0" smtClean="0"/>
              <a:t>The title of the presentation will sit here on two lines</a:t>
            </a:r>
            <a:endParaRPr lang="en-US" dirty="0"/>
          </a:p>
        </p:txBody>
      </p:sp>
      <p:sp>
        <p:nvSpPr>
          <p:cNvPr id="11" name="Text Placeholder 10"/>
          <p:cNvSpPr>
            <a:spLocks noGrp="1"/>
          </p:cNvSpPr>
          <p:nvPr>
            <p:ph type="body" sz="quarter" idx="13" hasCustomPrompt="1"/>
          </p:nvPr>
        </p:nvSpPr>
        <p:spPr>
          <a:xfrm>
            <a:off x="909638" y="1196578"/>
            <a:ext cx="3515783" cy="432197"/>
          </a:xfrm>
        </p:spPr>
        <p:txBody>
          <a:bodyPr lIns="0" tIns="0" bIns="0" anchor="ctr" anchorCtr="0">
            <a:noAutofit/>
          </a:bodyPr>
          <a:lstStyle>
            <a:lvl1pPr marL="0" indent="0">
              <a:spcBef>
                <a:spcPts val="0"/>
              </a:spcBef>
              <a:buNone/>
              <a:defRPr>
                <a:solidFill>
                  <a:schemeClr val="bg2"/>
                </a:solidFill>
              </a:defRPr>
            </a:lvl1pPr>
          </a:lstStyle>
          <a:p>
            <a:pPr lvl="0"/>
            <a:r>
              <a:rPr lang="en-US" dirty="0" smtClean="0"/>
              <a:t>The subtitle will sit here</a:t>
            </a:r>
            <a:endParaRPr lang="en-US" dirty="0"/>
          </a:p>
        </p:txBody>
      </p:sp>
      <p:sp>
        <p:nvSpPr>
          <p:cNvPr id="2" name="Rectangle 1"/>
          <p:cNvSpPr/>
          <p:nvPr userDrawn="1"/>
        </p:nvSpPr>
        <p:spPr>
          <a:xfrm>
            <a:off x="1" y="3631407"/>
            <a:ext cx="9144000" cy="738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pic>
        <p:nvPicPr>
          <p:cNvPr id="5" name="Picture 4" descr="BordBia_logo_03.png"/>
          <p:cNvPicPr>
            <a:picLocks noChangeAspect="1"/>
          </p:cNvPicPr>
          <p:nvPr userDrawn="1"/>
        </p:nvPicPr>
        <p:blipFill>
          <a:blip r:embed="rId2" cstate="email">
            <a:extLst>
              <a:ext uri="{28A0092B-C50C-407E-A947-70E740481C1C}">
                <a14:useLocalDpi xmlns="" xmlns:a14="http://schemas.microsoft.com/office/drawing/2010/main" xmlns:mv="urn:schemas-microsoft-com:mac:vml" xmlns:mc="http://schemas.openxmlformats.org/markup-compatibility/2006"/>
              </a:ext>
            </a:extLst>
          </a:blip>
          <a:stretch>
            <a:fillRect/>
          </a:stretch>
        </p:blipFill>
        <p:spPr>
          <a:xfrm>
            <a:off x="7350126" y="3744406"/>
            <a:ext cx="1397000" cy="454473"/>
          </a:xfrm>
          <a:prstGeom prst="rect">
            <a:avLst/>
          </a:prstGeom>
        </p:spPr>
      </p:pic>
      <p:pic>
        <p:nvPicPr>
          <p:cNvPr id="7" name="Picture 6" descr="TFC_black_2012.png"/>
          <p:cNvPicPr>
            <a:picLocks noChangeAspect="1"/>
          </p:cNvPicPr>
          <p:nvPr userDrawn="1"/>
        </p:nvPicPr>
        <p:blipFill>
          <a:blip r:embed="rId3" cstate="email">
            <a:extLst>
              <a:ext uri="{28A0092B-C50C-407E-A947-70E740481C1C}">
                <a14:useLocalDpi xmlns="" xmlns:a14="http://schemas.microsoft.com/office/drawing/2010/main" xmlns:mv="urn:schemas-microsoft-com:mac:vml" xmlns:mc="http://schemas.openxmlformats.org/markup-compatibility/2006"/>
              </a:ext>
            </a:extLst>
          </a:blip>
          <a:stretch>
            <a:fillRect/>
          </a:stretch>
        </p:blipFill>
        <p:spPr>
          <a:xfrm>
            <a:off x="6203635" y="3741249"/>
            <a:ext cx="708349" cy="545121"/>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305837809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Intro Title Slide">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908848" y="481855"/>
            <a:ext cx="7349327" cy="939215"/>
          </a:xfrm>
          <a:noFill/>
        </p:spPr>
        <p:txBody>
          <a:bodyPr wrap="square" lIns="0" tIns="0" rIns="0" bIns="0" anchor="t" anchorCtr="0">
            <a:noAutofit/>
          </a:bodyPr>
          <a:lstStyle>
            <a:lvl1pPr marL="0" indent="0">
              <a:spcBef>
                <a:spcPts val="0"/>
              </a:spcBef>
              <a:defRPr sz="3200" baseline="0">
                <a:solidFill>
                  <a:schemeClr val="bg2"/>
                </a:solidFill>
              </a:defRPr>
            </a:lvl1pPr>
          </a:lstStyle>
          <a:p>
            <a:r>
              <a:rPr lang="en-US" dirty="0" smtClean="0"/>
              <a:t>The title of the presentation will sit here on two lines</a:t>
            </a:r>
            <a:endParaRPr lang="en-US" dirty="0"/>
          </a:p>
        </p:txBody>
      </p:sp>
      <p:sp>
        <p:nvSpPr>
          <p:cNvPr id="11" name="Text Placeholder 10"/>
          <p:cNvSpPr>
            <a:spLocks noGrp="1"/>
          </p:cNvSpPr>
          <p:nvPr>
            <p:ph type="body" sz="quarter" idx="13" hasCustomPrompt="1"/>
          </p:nvPr>
        </p:nvSpPr>
        <p:spPr>
          <a:xfrm>
            <a:off x="909638" y="1196578"/>
            <a:ext cx="3515783" cy="432197"/>
          </a:xfrm>
        </p:spPr>
        <p:txBody>
          <a:bodyPr lIns="0" tIns="0" bIns="0" anchor="ctr" anchorCtr="0">
            <a:noAutofit/>
          </a:bodyPr>
          <a:lstStyle>
            <a:lvl1pPr marL="0" indent="0">
              <a:spcBef>
                <a:spcPts val="0"/>
              </a:spcBef>
              <a:buNone/>
              <a:defRPr>
                <a:solidFill>
                  <a:schemeClr val="bg2"/>
                </a:solidFill>
              </a:defRPr>
            </a:lvl1pPr>
          </a:lstStyle>
          <a:p>
            <a:pPr lvl="0"/>
            <a:r>
              <a:rPr lang="en-US" dirty="0" smtClean="0"/>
              <a:t>The subtitle will sit here</a:t>
            </a:r>
            <a:endParaRPr lang="en-US" dirty="0"/>
          </a:p>
        </p:txBody>
      </p:sp>
      <p:sp>
        <p:nvSpPr>
          <p:cNvPr id="2" name="Rectangle 1"/>
          <p:cNvSpPr/>
          <p:nvPr userDrawn="1"/>
        </p:nvSpPr>
        <p:spPr>
          <a:xfrm>
            <a:off x="1" y="3631407"/>
            <a:ext cx="9144000" cy="738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pic>
        <p:nvPicPr>
          <p:cNvPr id="5" name="Picture 4" descr="BordBia_logo_03.png"/>
          <p:cNvPicPr>
            <a:picLocks noChangeAspect="1"/>
          </p:cNvPicPr>
          <p:nvPr userDrawn="1"/>
        </p:nvPicPr>
        <p:blipFill>
          <a:blip r:embed="rId2" cstate="email">
            <a:extLst>
              <a:ext uri="{28A0092B-C50C-407E-A947-70E740481C1C}">
                <a14:useLocalDpi xmlns="" xmlns:a14="http://schemas.microsoft.com/office/drawing/2010/main" xmlns:mv="urn:schemas-microsoft-com:mac:vml" xmlns:mc="http://schemas.openxmlformats.org/markup-compatibility/2006"/>
              </a:ext>
            </a:extLst>
          </a:blip>
          <a:stretch>
            <a:fillRect/>
          </a:stretch>
        </p:blipFill>
        <p:spPr>
          <a:xfrm>
            <a:off x="7350126" y="3744406"/>
            <a:ext cx="1397000" cy="454473"/>
          </a:xfrm>
          <a:prstGeom prst="rect">
            <a:avLst/>
          </a:prstGeom>
        </p:spPr>
      </p:pic>
      <p:pic>
        <p:nvPicPr>
          <p:cNvPr id="7" name="Picture 6" descr="TFC_black_2012.png"/>
          <p:cNvPicPr>
            <a:picLocks noChangeAspect="1"/>
          </p:cNvPicPr>
          <p:nvPr userDrawn="1"/>
        </p:nvPicPr>
        <p:blipFill>
          <a:blip r:embed="rId3" cstate="email">
            <a:extLst>
              <a:ext uri="{28A0092B-C50C-407E-A947-70E740481C1C}">
                <a14:useLocalDpi xmlns="" xmlns:a14="http://schemas.microsoft.com/office/drawing/2010/main" xmlns:mv="urn:schemas-microsoft-com:mac:vml" xmlns:mc="http://schemas.openxmlformats.org/markup-compatibility/2006"/>
              </a:ext>
            </a:extLst>
          </a:blip>
          <a:stretch>
            <a:fillRect/>
          </a:stretch>
        </p:blipFill>
        <p:spPr>
          <a:xfrm>
            <a:off x="6203635" y="3741249"/>
            <a:ext cx="708349" cy="545121"/>
          </a:xfrm>
          <a:prstGeom prst="rect">
            <a:avLst/>
          </a:prstGeom>
        </p:spPr>
      </p:pic>
      <p:sp>
        <p:nvSpPr>
          <p:cNvPr id="8" name="Text Placeholder 10"/>
          <p:cNvSpPr>
            <a:spLocks noGrp="1"/>
          </p:cNvSpPr>
          <p:nvPr>
            <p:ph type="body" sz="quarter" idx="14" hasCustomPrompt="1"/>
          </p:nvPr>
        </p:nvSpPr>
        <p:spPr>
          <a:xfrm>
            <a:off x="909638" y="2073551"/>
            <a:ext cx="3515783" cy="432197"/>
          </a:xfrm>
        </p:spPr>
        <p:txBody>
          <a:bodyPr lIns="0" tIns="0" bIns="0" anchor="ctr" anchorCtr="0">
            <a:noAutofit/>
          </a:bodyPr>
          <a:lstStyle>
            <a:lvl1pPr marL="0" indent="0">
              <a:spcBef>
                <a:spcPts val="0"/>
              </a:spcBef>
              <a:buNone/>
              <a:defRPr>
                <a:solidFill>
                  <a:schemeClr val="bg2"/>
                </a:solidFill>
              </a:defRPr>
            </a:lvl1pPr>
          </a:lstStyle>
          <a:p>
            <a:pPr lvl="0"/>
            <a:r>
              <a:rPr lang="en-US" dirty="0" smtClean="0"/>
              <a:t>The subtitle will sit here</a:t>
            </a:r>
            <a:endParaRPr lang="en-US" dirty="0"/>
          </a:p>
        </p:txBody>
      </p:sp>
      <p:sp>
        <p:nvSpPr>
          <p:cNvPr id="9" name="TextBox 8"/>
          <p:cNvSpPr txBox="1"/>
          <p:nvPr userDrawn="1"/>
        </p:nvSpPr>
        <p:spPr>
          <a:xfrm>
            <a:off x="909638" y="3760570"/>
            <a:ext cx="4637236" cy="578840"/>
          </a:xfrm>
          <a:prstGeom prst="rect">
            <a:avLst/>
          </a:prstGeom>
          <a:noFill/>
        </p:spPr>
        <p:txBody>
          <a:bodyPr wrap="square" lIns="0" tIns="0" rIns="0" bIns="0" rtlCol="0">
            <a:noAutofit/>
          </a:bodyPr>
          <a:lstStyle/>
          <a:p>
            <a:pPr marL="0" algn="l" defTabSz="914400" rtl="0" eaLnBrk="1" latinLnBrk="0" hangingPunct="1"/>
            <a:r>
              <a:rPr lang="en-GB" sz="1000" kern="1200" dirty="0" smtClean="0">
                <a:solidFill>
                  <a:schemeClr val="tx1"/>
                </a:solidFill>
                <a:latin typeface="+mn-lt"/>
                <a:ea typeface="+mn-ea"/>
                <a:cs typeface="+mn-cs"/>
                <a:hlinkClick r:id="rId4"/>
              </a:rPr>
              <a:t>www.thefuturescompany.com</a:t>
            </a:r>
            <a:endParaRPr lang="en-GB" sz="1000" kern="1200" dirty="0" smtClean="0">
              <a:solidFill>
                <a:schemeClr val="tx1"/>
              </a:solidFill>
              <a:latin typeface="+mn-lt"/>
              <a:ea typeface="+mn-ea"/>
              <a:cs typeface="+mn-cs"/>
            </a:endParaRPr>
          </a:p>
          <a:p>
            <a:pPr marL="0" algn="l" defTabSz="914400" rtl="0" eaLnBrk="1" latinLnBrk="0" hangingPunct="1"/>
            <a:r>
              <a:rPr lang="en-US" sz="1000" kern="1200" dirty="0" smtClean="0">
                <a:solidFill>
                  <a:schemeClr val="tx1"/>
                </a:solidFill>
                <a:latin typeface="+mn-lt"/>
                <a:ea typeface="+mn-ea"/>
                <a:cs typeface="+mn-cs"/>
                <a:hlinkClick r:id="rId5"/>
              </a:rPr>
              <a:t>www.twitter.com/futuresco</a:t>
            </a:r>
            <a:endParaRPr lang="en-US" sz="1000" kern="1200" dirty="0" smtClean="0">
              <a:solidFill>
                <a:schemeClr val="tx1"/>
              </a:solidFill>
              <a:latin typeface="+mn-lt"/>
              <a:ea typeface="+mn-ea"/>
              <a:cs typeface="+mn-cs"/>
              <a:hlinkClick r:id="rId4"/>
            </a:endParaRPr>
          </a:p>
          <a:p>
            <a:r>
              <a:rPr lang="en-US" sz="1000" kern="1200" dirty="0" smtClean="0">
                <a:solidFill>
                  <a:schemeClr val="tx1"/>
                </a:solidFill>
                <a:latin typeface="+mn-lt"/>
                <a:ea typeface="+mn-ea"/>
                <a:cs typeface="+mn-cs"/>
                <a:hlinkClick r:id="rId6"/>
              </a:rPr>
              <a:t>www.linkedin.com/company/the-futures-company</a:t>
            </a:r>
            <a:endParaRPr lang="en-US" sz="1000" kern="1200" dirty="0" smtClean="0">
              <a:solidFill>
                <a:schemeClr val="tx1"/>
              </a:solidFill>
              <a:latin typeface="+mn-lt"/>
              <a:ea typeface="+mn-ea"/>
              <a:cs typeface="+mn-cs"/>
              <a:hlinkClick r:id="rId4"/>
            </a:endParaRPr>
          </a:p>
          <a:p>
            <a:r>
              <a:rPr lang="en-US" sz="1000" kern="1200" dirty="0" smtClean="0">
                <a:solidFill>
                  <a:schemeClr val="tx1"/>
                </a:solidFill>
                <a:latin typeface="+mn-lt"/>
                <a:ea typeface="+mn-ea"/>
                <a:cs typeface="+mn-cs"/>
                <a:hlinkClick r:id="rId7"/>
              </a:rPr>
              <a:t>www.facebook.com/futuresco</a:t>
            </a:r>
            <a:endParaRPr lang="en-US" sz="1000" kern="1200" dirty="0" smtClean="0">
              <a:solidFill>
                <a:schemeClr val="tx1"/>
              </a:solidFill>
              <a:latin typeface="+mn-lt"/>
              <a:ea typeface="+mn-ea"/>
              <a:cs typeface="+mn-cs"/>
              <a:hlinkClick r:id="rId4"/>
            </a:endParaRPr>
          </a:p>
          <a:p>
            <a:r>
              <a:rPr lang="en-US" sz="1200" kern="1200" dirty="0" smtClean="0">
                <a:solidFill>
                  <a:schemeClr val="tx1"/>
                </a:solidFill>
                <a:latin typeface="+mn-lt"/>
                <a:ea typeface="+mn-ea"/>
                <a:cs typeface="+mn-cs"/>
                <a:hlinkClick r:id="rId4"/>
              </a:rPr>
              <a:t/>
            </a:r>
            <a:br>
              <a:rPr lang="en-US" sz="1200" kern="1200" dirty="0" smtClean="0">
                <a:solidFill>
                  <a:schemeClr val="tx1"/>
                </a:solidFill>
                <a:latin typeface="+mn-lt"/>
                <a:ea typeface="+mn-ea"/>
                <a:cs typeface="+mn-cs"/>
                <a:hlinkClick r:id="rId4"/>
              </a:rPr>
            </a:br>
            <a:endParaRPr lang="en-US" sz="1200" kern="1200" dirty="0">
              <a:solidFill>
                <a:schemeClr val="tx1"/>
              </a:solidFill>
              <a:latin typeface="+mn-lt"/>
              <a:ea typeface="+mn-ea"/>
              <a:cs typeface="+mn-cs"/>
              <a:hlinkClick r:id="rId4"/>
            </a:endParaRPr>
          </a:p>
        </p:txBody>
      </p:sp>
    </p:spTree>
    <p:extLst>
      <p:ext uri="{BB962C8B-B14F-4D97-AF65-F5344CB8AC3E}">
        <p14:creationId xmlns="" xmlns:p14="http://schemas.microsoft.com/office/powerpoint/2010/main" xmlns:mv="urn:schemas-microsoft-com:mac:vml" xmlns:mc="http://schemas.openxmlformats.org/markup-compatibility/2006" val="22057446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hf hdr="0"/>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7" descr="TFC_withstrap_K_vert.jpg"/>
          <p:cNvPicPr>
            <a:picLocks noChangeAspect="1"/>
          </p:cNvPicPr>
          <p:nvPr/>
        </p:nvPicPr>
        <p:blipFill>
          <a:blip r:embed="rId2" cstate="print">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7577138" y="171450"/>
            <a:ext cx="1225550" cy="120015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cxnSp>
        <p:nvCxnSpPr>
          <p:cNvPr id="5" name="Straight Connector 15"/>
          <p:cNvCxnSpPr>
            <a:cxnSpLocks noChangeShapeType="1"/>
          </p:cNvCxnSpPr>
          <p:nvPr/>
        </p:nvCxnSpPr>
        <p:spPr bwMode="auto">
          <a:xfrm rot="5400000">
            <a:off x="1699816" y="2551114"/>
            <a:ext cx="2831306" cy="17462"/>
          </a:xfrm>
          <a:prstGeom prst="line">
            <a:avLst/>
          </a:prstGeom>
          <a:noFill/>
          <a:ln w="25400">
            <a:solidFill>
              <a:schemeClr val="tx1"/>
            </a:solidFill>
            <a:round/>
            <a:headEnd/>
            <a:tailEnd/>
          </a:ln>
          <a:extLst>
            <a:ext uri="{909E8E84-426E-40dd-AFC4-6F175D3DCCD1}">
              <a14:hiddenFill xmlns="" xmlns:a14="http://schemas.microsoft.com/office/drawing/2010/main" xmlns:mv="urn:schemas-microsoft-com:mac:vml" xmlns:mc="http://schemas.openxmlformats.org/markup-compatibility/2006">
                <a:noFill/>
              </a14:hiddenFill>
            </a:ext>
          </a:extLst>
        </p:spPr>
      </p:cxnSp>
      <p:sp>
        <p:nvSpPr>
          <p:cNvPr id="24590" name="Rectangle 14"/>
          <p:cNvSpPr>
            <a:spLocks noGrp="1" noChangeArrowheads="1"/>
          </p:cNvSpPr>
          <p:nvPr>
            <p:ph type="ctrTitle" sz="quarter"/>
          </p:nvPr>
        </p:nvSpPr>
        <p:spPr>
          <a:xfrm>
            <a:off x="3059114" y="1221582"/>
            <a:ext cx="4752975" cy="1102519"/>
          </a:xfrm>
        </p:spPr>
        <p:txBody>
          <a:bodyPr/>
          <a:lstStyle>
            <a:lvl1pPr>
              <a:defRPr/>
            </a:lvl1pPr>
          </a:lstStyle>
          <a:p>
            <a:r>
              <a:rPr lang="en-US" smtClean="0"/>
              <a:t>Click to edit Master title style</a:t>
            </a:r>
            <a:endParaRPr lang="en-GB"/>
          </a:p>
        </p:txBody>
      </p:sp>
      <p:sp>
        <p:nvSpPr>
          <p:cNvPr id="24591" name="Rectangle 15"/>
          <p:cNvSpPr>
            <a:spLocks noGrp="1" noChangeArrowheads="1"/>
          </p:cNvSpPr>
          <p:nvPr>
            <p:ph type="subTitle" sz="quarter" idx="1"/>
          </p:nvPr>
        </p:nvSpPr>
        <p:spPr>
          <a:xfrm>
            <a:off x="3059114" y="2680098"/>
            <a:ext cx="4752975" cy="701278"/>
          </a:xfrm>
        </p:spPr>
        <p:txBody>
          <a:bodyPr/>
          <a:lstStyle>
            <a:lvl1pPr marL="0" indent="0">
              <a:buFontTx/>
              <a:buNone/>
              <a:defRPr>
                <a:solidFill>
                  <a:srgbClr val="8B8D8E"/>
                </a:solidFill>
              </a:defRPr>
            </a:lvl1pPr>
          </a:lstStyle>
          <a:p>
            <a:r>
              <a:rPr lang="en-US" smtClean="0"/>
              <a:t>Click to edit Master subtitle style</a:t>
            </a:r>
            <a:endParaRPr lang="en-GB"/>
          </a:p>
        </p:txBody>
      </p:sp>
    </p:spTree>
    <p:extLst>
      <p:ext uri="{BB962C8B-B14F-4D97-AF65-F5344CB8AC3E}">
        <p14:creationId xmlns="" xmlns:p14="http://schemas.microsoft.com/office/powerpoint/2010/main" xmlns:mv="urn:schemas-microsoft-com:mac:vml" xmlns:mc="http://schemas.openxmlformats.org/markup-compatibility/2006" val="403927748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1272" y="136657"/>
            <a:ext cx="8523288" cy="638175"/>
          </a:xfrm>
        </p:spPr>
        <p:txBody>
          <a:bodyPr/>
          <a:lstStyle>
            <a:lvl1pPr>
              <a:defRPr sz="2800">
                <a:solidFill>
                  <a:schemeClr val="bg2">
                    <a:lumMod val="50000"/>
                  </a:schemeClr>
                </a:solidFill>
              </a:defRPr>
            </a:lvl1pPr>
          </a:lstStyle>
          <a:p>
            <a:r>
              <a:rPr lang="en-US" dirty="0" smtClean="0"/>
              <a:t>Click to edit Master title style</a:t>
            </a:r>
            <a:endParaRPr lang="en-GB" dirty="0"/>
          </a:p>
        </p:txBody>
      </p:sp>
      <p:sp>
        <p:nvSpPr>
          <p:cNvPr id="3" name="Content Placeholder 2"/>
          <p:cNvSpPr>
            <a:spLocks noGrp="1"/>
          </p:cNvSpPr>
          <p:nvPr>
            <p:ph idx="1"/>
          </p:nvPr>
        </p:nvSpPr>
        <p:spPr/>
        <p:txBody>
          <a:bodyPr/>
          <a:lstStyle>
            <a:lvl1pPr>
              <a:defRPr>
                <a:solidFill>
                  <a:schemeClr val="bg2">
                    <a:lumMod val="50000"/>
                  </a:schemeClr>
                </a:solidFill>
              </a:defRPr>
            </a:lvl1pPr>
            <a:lvl2pPr>
              <a:defRPr>
                <a:solidFill>
                  <a:schemeClr val="bg2">
                    <a:lumMod val="50000"/>
                  </a:schemeClr>
                </a:solidFill>
              </a:defRPr>
            </a:lvl2pPr>
            <a:lvl3pPr>
              <a:defRPr>
                <a:solidFill>
                  <a:schemeClr val="bg2">
                    <a:lumMod val="50000"/>
                  </a:schemeClr>
                </a:solidFill>
              </a:defRPr>
            </a:lvl3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 xmlns:p14="http://schemas.microsoft.com/office/powerpoint/2010/main" xmlns:mv="urn:schemas-microsoft-com:mac:vml" xmlns:mc="http://schemas.openxmlformats.org/markup-compatibility/2006" val="1058182171"/>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 xmlns:p14="http://schemas.microsoft.com/office/powerpoint/2010/main" xmlns:mv="urn:schemas-microsoft-com:mac:vml" xmlns:mc="http://schemas.openxmlformats.org/markup-compatibility/2006" val="19846128"/>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01272" y="119725"/>
            <a:ext cx="8523288" cy="638175"/>
          </a:xfrm>
        </p:spPr>
        <p:txBody>
          <a:bodyPr/>
          <a:lstStyle>
            <a:lvl1pPr>
              <a:defRPr sz="2000" baseline="0"/>
            </a:lvl1pPr>
          </a:lstStyle>
          <a:p>
            <a:r>
              <a:rPr lang="en-US" dirty="0" smtClean="0"/>
              <a:t>Click to edit Master title style</a:t>
            </a:r>
            <a:endParaRPr lang="en-GB" dirty="0"/>
          </a:p>
        </p:txBody>
      </p:sp>
      <p:sp>
        <p:nvSpPr>
          <p:cNvPr id="3" name="Content Placeholder 2"/>
          <p:cNvSpPr>
            <a:spLocks noGrp="1"/>
          </p:cNvSpPr>
          <p:nvPr>
            <p:ph sz="half" idx="1"/>
          </p:nvPr>
        </p:nvSpPr>
        <p:spPr>
          <a:xfrm>
            <a:off x="323851" y="789385"/>
            <a:ext cx="4208463" cy="37266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endParaRPr lang="en-GB" dirty="0"/>
          </a:p>
        </p:txBody>
      </p:sp>
      <p:sp>
        <p:nvSpPr>
          <p:cNvPr id="4" name="Content Placeholder 3"/>
          <p:cNvSpPr>
            <a:spLocks noGrp="1"/>
          </p:cNvSpPr>
          <p:nvPr>
            <p:ph sz="half" idx="2"/>
          </p:nvPr>
        </p:nvSpPr>
        <p:spPr>
          <a:xfrm>
            <a:off x="4684713" y="789385"/>
            <a:ext cx="4208462" cy="37266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 xmlns:p14="http://schemas.microsoft.com/office/powerpoint/2010/main" xmlns:mv="urn:schemas-microsoft-com:mac:vml" xmlns:mc="http://schemas.openxmlformats.org/markup-compatibility/2006" val="3707770154"/>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endParaRPr lang="en-GB" dirty="0"/>
          </a:p>
        </p:txBody>
      </p:sp>
    </p:spTree>
    <p:extLst>
      <p:ext uri="{BB962C8B-B14F-4D97-AF65-F5344CB8AC3E}">
        <p14:creationId xmlns="" xmlns:p14="http://schemas.microsoft.com/office/powerpoint/2010/main" xmlns:mv="urn:schemas-microsoft-com:mac:vml" xmlns:mc="http://schemas.openxmlformats.org/markup-compatibility/2006" val="2021728603"/>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23850" y="94323"/>
            <a:ext cx="8523288" cy="638175"/>
          </a:xfrm>
        </p:spPr>
        <p:txBody>
          <a:bodyPr/>
          <a:lstStyle>
            <a:lvl1pPr>
              <a:defRPr>
                <a:solidFill>
                  <a:srgbClr val="00B050"/>
                </a:solidFill>
                <a:latin typeface="Sketch Rockwell" pitchFamily="2" charset="0"/>
              </a:defRPr>
            </a:lvl1pPr>
          </a:lstStyle>
          <a:p>
            <a:r>
              <a:rPr lang="en-US" smtClean="0"/>
              <a:t>Click to edit Master title style</a:t>
            </a:r>
            <a:endParaRPr lang="en-GB"/>
          </a:p>
        </p:txBody>
      </p:sp>
    </p:spTree>
    <p:extLst>
      <p:ext uri="{BB962C8B-B14F-4D97-AF65-F5344CB8AC3E}">
        <p14:creationId xmlns="" xmlns:p14="http://schemas.microsoft.com/office/powerpoint/2010/main" xmlns:mv="urn:schemas-microsoft-com:mac:vml" xmlns:mc="http://schemas.openxmlformats.org/markup-compatibility/2006" val="1549760831"/>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xmlns:mv="urn:schemas-microsoft-com:mac:vml" xmlns:mc="http://schemas.openxmlformats.org/markup-compatibility/2006" val="3416867512"/>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xmlns:mv="urn:schemas-microsoft-com:mac:vml" xmlns:mc="http://schemas.openxmlformats.org/markup-compatibility/2006" val="3851801158"/>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ro 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a:xfrm>
            <a:off x="457200" y="4971445"/>
            <a:ext cx="2133600" cy="172055"/>
          </a:xfrm>
          <a:prstGeom prst="rect">
            <a:avLst/>
          </a:prstGeom>
        </p:spPr>
        <p:txBody>
          <a:bodyPr/>
          <a:lstStyle/>
          <a:p>
            <a:fld id="{9BEBB380-5C84-4770-B02A-51CCF384466C}" type="datetime4">
              <a:rPr lang="en-GB" smtClean="0"/>
              <a:pPr/>
              <a:t>18 February 2014</a:t>
            </a:fld>
            <a:endParaRPr lang="en-US" dirty="0"/>
          </a:p>
        </p:txBody>
      </p:sp>
      <p:sp>
        <p:nvSpPr>
          <p:cNvPr id="5" name="Slide Number Placeholder 4"/>
          <p:cNvSpPr>
            <a:spLocks noGrp="1"/>
          </p:cNvSpPr>
          <p:nvPr>
            <p:ph type="sldNum" sz="quarter" idx="12"/>
          </p:nvPr>
        </p:nvSpPr>
        <p:spPr>
          <a:xfrm>
            <a:off x="6553200" y="4971445"/>
            <a:ext cx="2133600" cy="172055"/>
          </a:xfrm>
          <a:prstGeom prst="rect">
            <a:avLst/>
          </a:prstGeom>
        </p:spPr>
        <p:txBody>
          <a:bodyPr/>
          <a:lstStyle/>
          <a:p>
            <a:fld id="{F62A7892-0A3F-403B-B398-ED250A3D3DB5}" type="slidenum">
              <a:rPr lang="en-US" smtClean="0"/>
              <a:pPr/>
              <a:t>‹#›</a:t>
            </a:fld>
            <a:endParaRPr lang="en-US" dirty="0"/>
          </a:p>
        </p:txBody>
      </p:sp>
      <p:sp>
        <p:nvSpPr>
          <p:cNvPr id="9" name="Content Placeholder 8"/>
          <p:cNvSpPr>
            <a:spLocks noGrp="1"/>
          </p:cNvSpPr>
          <p:nvPr>
            <p:ph sz="quarter" idx="14"/>
          </p:nvPr>
        </p:nvSpPr>
        <p:spPr>
          <a:xfrm>
            <a:off x="457201" y="1351360"/>
            <a:ext cx="3884613" cy="3277790"/>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8" name="Content Placeholder 8"/>
          <p:cNvSpPr>
            <a:spLocks noGrp="1"/>
          </p:cNvSpPr>
          <p:nvPr>
            <p:ph sz="quarter" idx="15"/>
          </p:nvPr>
        </p:nvSpPr>
        <p:spPr>
          <a:xfrm>
            <a:off x="4794250" y="1351360"/>
            <a:ext cx="3897314" cy="3277790"/>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2429908071"/>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xmlns:mv="urn:schemas-microsoft-com:mac:vml" xmlns:mc="http://schemas.openxmlformats.org/markup-compatibility/2006" val="1498043961"/>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35280" y="195501"/>
            <a:ext cx="8523288" cy="638175"/>
          </a:xfrm>
        </p:spPr>
        <p:txBody>
          <a:bodyPr/>
          <a:lstStyle>
            <a:lvl1pPr>
              <a:defRPr>
                <a:solidFill>
                  <a:srgbClr val="00B050"/>
                </a:solidFill>
                <a:latin typeface="Sketch Rockwell" pitchFamily="2" charset="0"/>
              </a:defRPr>
            </a:lvl1pPr>
          </a:lstStyle>
          <a:p>
            <a:r>
              <a:rPr lang="en-US" dirty="0" smtClean="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xmlns:mv="urn:schemas-microsoft-com:mac:vml" xmlns:mc="http://schemas.openxmlformats.org/markup-compatibility/2006" val="1473409460"/>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ntro Title Slide">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982291" y="887706"/>
            <a:ext cx="5537042" cy="939215"/>
          </a:xfrm>
          <a:noFill/>
        </p:spPr>
        <p:txBody>
          <a:bodyPr wrap="square" lIns="0" tIns="0" rIns="0" bIns="0" anchor="t" anchorCtr="0">
            <a:noAutofit/>
          </a:bodyPr>
          <a:lstStyle>
            <a:lvl1pPr marL="0" indent="0">
              <a:spcBef>
                <a:spcPts val="0"/>
              </a:spcBef>
              <a:defRPr sz="3200" baseline="0">
                <a:solidFill>
                  <a:srgbClr val="595959"/>
                </a:solidFill>
              </a:defRPr>
            </a:lvl1pPr>
          </a:lstStyle>
          <a:p>
            <a:r>
              <a:rPr lang="en-US" dirty="0" smtClean="0"/>
              <a:t>The title of the presentation will sit here on two lines</a:t>
            </a:r>
            <a:endParaRPr lang="en-US" dirty="0"/>
          </a:p>
        </p:txBody>
      </p:sp>
      <p:sp>
        <p:nvSpPr>
          <p:cNvPr id="11" name="Text Placeholder 10"/>
          <p:cNvSpPr>
            <a:spLocks noGrp="1"/>
          </p:cNvSpPr>
          <p:nvPr>
            <p:ph type="body" sz="quarter" idx="13" hasCustomPrompt="1"/>
          </p:nvPr>
        </p:nvSpPr>
        <p:spPr>
          <a:xfrm>
            <a:off x="983082" y="1803011"/>
            <a:ext cx="3515783" cy="432197"/>
          </a:xfrm>
        </p:spPr>
        <p:txBody>
          <a:bodyPr lIns="0" tIns="0" bIns="0" anchor="ctr" anchorCtr="0">
            <a:noAutofit/>
          </a:bodyPr>
          <a:lstStyle>
            <a:lvl1pPr marL="0" indent="0">
              <a:spcBef>
                <a:spcPts val="0"/>
              </a:spcBef>
              <a:buNone/>
              <a:defRPr>
                <a:solidFill>
                  <a:schemeClr val="tx2">
                    <a:lumMod val="50000"/>
                    <a:lumOff val="50000"/>
                  </a:schemeClr>
                </a:solidFill>
              </a:defRPr>
            </a:lvl1pPr>
          </a:lstStyle>
          <a:p>
            <a:pPr lvl="0"/>
            <a:r>
              <a:rPr lang="en-US" dirty="0" smtClean="0"/>
              <a:t>The subtitle will sit here</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203166603"/>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Intro Title Slide">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xmlns:mv="urn:schemas-microsoft-com:mac:vml" xmlns:mc="http://schemas.openxmlformats.org/markup-compatibility/2006" val="793568664"/>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ntro 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a:xfrm>
            <a:off x="457200" y="4971445"/>
            <a:ext cx="2133600" cy="172055"/>
          </a:xfrm>
          <a:prstGeom prst="rect">
            <a:avLst/>
          </a:prstGeom>
        </p:spPr>
        <p:txBody>
          <a:bodyPr/>
          <a:lstStyle/>
          <a:p>
            <a:fld id="{9BEBB380-5C84-4770-B02A-51CCF384466C}" type="datetime4">
              <a:rPr lang="en-GB" smtClean="0">
                <a:solidFill>
                  <a:srgbClr val="000000"/>
                </a:solidFill>
                <a:latin typeface="Arial"/>
              </a:rPr>
              <a:pPr/>
              <a:t>18 February 2014</a:t>
            </a:fld>
            <a:endParaRPr lang="en-US" dirty="0">
              <a:solidFill>
                <a:srgbClr val="000000"/>
              </a:solidFill>
              <a:latin typeface="Arial"/>
            </a:endParaRPr>
          </a:p>
        </p:txBody>
      </p:sp>
      <p:sp>
        <p:nvSpPr>
          <p:cNvPr id="5" name="Slide Number Placeholder 4"/>
          <p:cNvSpPr>
            <a:spLocks noGrp="1"/>
          </p:cNvSpPr>
          <p:nvPr>
            <p:ph type="sldNum" sz="quarter" idx="12"/>
          </p:nvPr>
        </p:nvSpPr>
        <p:spPr>
          <a:xfrm>
            <a:off x="6553200" y="4971445"/>
            <a:ext cx="2133600" cy="172055"/>
          </a:xfrm>
          <a:prstGeom prst="rect">
            <a:avLst/>
          </a:prstGeom>
        </p:spPr>
        <p:txBody>
          <a:bodyPr/>
          <a:lstStyle/>
          <a:p>
            <a:fld id="{F62A7892-0A3F-403B-B398-ED250A3D3DB5}" type="slidenum">
              <a:rPr lang="en-US" smtClean="0">
                <a:solidFill>
                  <a:srgbClr val="000000"/>
                </a:solidFill>
                <a:latin typeface="Arial"/>
              </a:rPr>
              <a:pPr/>
              <a:t>‹#›</a:t>
            </a:fld>
            <a:endParaRPr lang="en-US" dirty="0">
              <a:solidFill>
                <a:srgbClr val="000000"/>
              </a:solidFill>
              <a:latin typeface="Arial"/>
            </a:endParaRPr>
          </a:p>
        </p:txBody>
      </p:sp>
      <p:sp>
        <p:nvSpPr>
          <p:cNvPr id="9" name="Content Placeholder 8"/>
          <p:cNvSpPr>
            <a:spLocks noGrp="1"/>
          </p:cNvSpPr>
          <p:nvPr>
            <p:ph sz="quarter" idx="14"/>
          </p:nvPr>
        </p:nvSpPr>
        <p:spPr>
          <a:xfrm>
            <a:off x="909639" y="1351360"/>
            <a:ext cx="7348537" cy="3277790"/>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4291274839"/>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Intro 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a:xfrm>
            <a:off x="457200" y="4971445"/>
            <a:ext cx="2133600" cy="172055"/>
          </a:xfrm>
          <a:prstGeom prst="rect">
            <a:avLst/>
          </a:prstGeom>
        </p:spPr>
        <p:txBody>
          <a:bodyPr/>
          <a:lstStyle/>
          <a:p>
            <a:fld id="{9BEBB380-5C84-4770-B02A-51CCF384466C}" type="datetime4">
              <a:rPr lang="en-GB" smtClean="0">
                <a:solidFill>
                  <a:srgbClr val="000000"/>
                </a:solidFill>
                <a:latin typeface="Arial"/>
              </a:rPr>
              <a:pPr/>
              <a:t>18 February 2014</a:t>
            </a:fld>
            <a:endParaRPr lang="en-US" dirty="0">
              <a:solidFill>
                <a:srgbClr val="000000"/>
              </a:solidFill>
              <a:latin typeface="Arial"/>
            </a:endParaRPr>
          </a:p>
        </p:txBody>
      </p:sp>
      <p:sp>
        <p:nvSpPr>
          <p:cNvPr id="5" name="Slide Number Placeholder 4"/>
          <p:cNvSpPr>
            <a:spLocks noGrp="1"/>
          </p:cNvSpPr>
          <p:nvPr>
            <p:ph type="sldNum" sz="quarter" idx="12"/>
          </p:nvPr>
        </p:nvSpPr>
        <p:spPr>
          <a:xfrm>
            <a:off x="6553200" y="4971445"/>
            <a:ext cx="2133600" cy="172055"/>
          </a:xfrm>
          <a:prstGeom prst="rect">
            <a:avLst/>
          </a:prstGeom>
        </p:spPr>
        <p:txBody>
          <a:bodyPr/>
          <a:lstStyle/>
          <a:p>
            <a:fld id="{F62A7892-0A3F-403B-B398-ED250A3D3DB5}" type="slidenum">
              <a:rPr lang="en-US" smtClean="0">
                <a:solidFill>
                  <a:srgbClr val="000000"/>
                </a:solidFill>
                <a:latin typeface="Arial"/>
              </a:rPr>
              <a:pPr/>
              <a:t>‹#›</a:t>
            </a:fld>
            <a:endParaRPr lang="en-US" dirty="0">
              <a:solidFill>
                <a:srgbClr val="000000"/>
              </a:solidFill>
              <a:latin typeface="Arial"/>
            </a:endParaRPr>
          </a:p>
        </p:txBody>
      </p:sp>
      <p:sp>
        <p:nvSpPr>
          <p:cNvPr id="9" name="Content Placeholder 8"/>
          <p:cNvSpPr>
            <a:spLocks noGrp="1"/>
          </p:cNvSpPr>
          <p:nvPr>
            <p:ph sz="quarter" idx="14"/>
          </p:nvPr>
        </p:nvSpPr>
        <p:spPr>
          <a:xfrm>
            <a:off x="457201" y="1351360"/>
            <a:ext cx="3884613" cy="3277790"/>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8" name="Content Placeholder 8"/>
          <p:cNvSpPr>
            <a:spLocks noGrp="1"/>
          </p:cNvSpPr>
          <p:nvPr>
            <p:ph sz="quarter" idx="15"/>
          </p:nvPr>
        </p:nvSpPr>
        <p:spPr>
          <a:xfrm>
            <a:off x="4794250" y="1351360"/>
            <a:ext cx="3897314" cy="3277790"/>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2020907464"/>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Thank You Slide">
    <p:spTree>
      <p:nvGrpSpPr>
        <p:cNvPr id="1" name=""/>
        <p:cNvGrpSpPr/>
        <p:nvPr/>
      </p:nvGrpSpPr>
      <p:grpSpPr>
        <a:xfrm>
          <a:off x="0" y="0"/>
          <a:ext cx="0" cy="0"/>
          <a:chOff x="0" y="0"/>
          <a:chExt cx="0" cy="0"/>
        </a:xfrm>
      </p:grpSpPr>
      <p:sp>
        <p:nvSpPr>
          <p:cNvPr id="5" name="Rectangle 4"/>
          <p:cNvSpPr/>
          <p:nvPr/>
        </p:nvSpPr>
        <p:spPr>
          <a:xfrm>
            <a:off x="0" y="1329613"/>
            <a:ext cx="9144000" cy="241591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rial"/>
            </a:endParaRPr>
          </a:p>
        </p:txBody>
      </p:sp>
      <p:pic>
        <p:nvPicPr>
          <p:cNvPr id="1028" name="Picture 4" descr="X:\Design\Library of Elements\TFC IDENTITY\PNGs - transparent background\TFC_pink_vert.png"/>
          <p:cNvPicPr>
            <a:picLocks noChangeAspect="1" noChangeArrowheads="1"/>
          </p:cNvPicPr>
          <p:nvPr/>
        </p:nvPicPr>
        <p:blipFill>
          <a:blip r:embed="rId2" cstate="email">
            <a:extLst>
              <a:ext uri="{28A0092B-C50C-407E-A947-70E740481C1C}">
                <a14:useLocalDpi xmlns="" xmlns:a14="http://schemas.microsoft.com/office/drawing/2010/main" xmlns:mv="urn:schemas-microsoft-com:mac:vml" xmlns:mc="http://schemas.openxmlformats.org/markup-compatibility/2006"/>
              </a:ext>
            </a:extLst>
          </a:blip>
          <a:srcRect/>
          <a:stretch>
            <a:fillRect/>
          </a:stretch>
        </p:blipFill>
        <p:spPr bwMode="auto">
          <a:xfrm>
            <a:off x="1438483" y="1491631"/>
            <a:ext cx="1545772" cy="1222994"/>
          </a:xfrm>
          <a:prstGeom prst="rect">
            <a:avLst/>
          </a:prstGeom>
          <a:noFill/>
        </p:spPr>
      </p:pic>
      <p:sp>
        <p:nvSpPr>
          <p:cNvPr id="7" name="Text Placeholder 10"/>
          <p:cNvSpPr>
            <a:spLocks noGrp="1"/>
          </p:cNvSpPr>
          <p:nvPr>
            <p:ph type="body" sz="quarter" idx="13" hasCustomPrompt="1"/>
          </p:nvPr>
        </p:nvSpPr>
        <p:spPr>
          <a:xfrm>
            <a:off x="2989264" y="2114550"/>
            <a:ext cx="5876925" cy="470389"/>
          </a:xfrm>
        </p:spPr>
        <p:txBody>
          <a:bodyPr lIns="288000" tIns="0" bIns="0" anchor="ctr" anchorCtr="0">
            <a:noAutofit/>
          </a:bodyPr>
          <a:lstStyle>
            <a:lvl1pPr marL="0" indent="0">
              <a:spcBef>
                <a:spcPts val="0"/>
              </a:spcBef>
              <a:buNone/>
              <a:defRPr/>
            </a:lvl1pPr>
          </a:lstStyle>
          <a:p>
            <a:pPr lvl="0"/>
            <a:r>
              <a:rPr lang="en-US" dirty="0" smtClean="0"/>
              <a:t>The subtitle will sit here</a:t>
            </a:r>
            <a:endParaRPr lang="en-US" dirty="0"/>
          </a:p>
        </p:txBody>
      </p:sp>
      <p:sp>
        <p:nvSpPr>
          <p:cNvPr id="11" name="Text Placeholder 11"/>
          <p:cNvSpPr>
            <a:spLocks noGrp="1"/>
          </p:cNvSpPr>
          <p:nvPr>
            <p:ph type="body" sz="quarter" idx="10" hasCustomPrompt="1"/>
          </p:nvPr>
        </p:nvSpPr>
        <p:spPr>
          <a:xfrm>
            <a:off x="2978334" y="2584002"/>
            <a:ext cx="4641667" cy="570678"/>
          </a:xfrm>
        </p:spPr>
        <p:txBody>
          <a:bodyPr lIns="288000" tIns="0" rIns="0" bIns="0" anchor="ctr" anchorCtr="0">
            <a:noAutofit/>
          </a:bodyPr>
          <a:lstStyle>
            <a:lvl1pPr marL="0" indent="0">
              <a:spcBef>
                <a:spcPts val="0"/>
              </a:spcBef>
              <a:buNone/>
              <a:defRPr sz="1200" b="0" baseline="0">
                <a:solidFill>
                  <a:schemeClr val="tx1">
                    <a:lumMod val="75000"/>
                    <a:lumOff val="25000"/>
                  </a:schemeClr>
                </a:solidFill>
                <a:latin typeface="Arial" pitchFamily="34" charset="0"/>
                <a:cs typeface="Arial" pitchFamily="34" charset="0"/>
              </a:defRPr>
            </a:lvl1pPr>
          </a:lstStyle>
          <a:p>
            <a:pPr lvl="0"/>
            <a:r>
              <a:rPr lang="en-US" dirty="0" smtClean="0"/>
              <a:t>Author contact details </a:t>
            </a:r>
            <a:br>
              <a:rPr lang="en-US" dirty="0" smtClean="0"/>
            </a:br>
            <a:r>
              <a:rPr lang="en-US" dirty="0" smtClean="0"/>
              <a:t>Email address </a:t>
            </a:r>
            <a:br>
              <a:rPr lang="en-US" dirty="0" smtClean="0"/>
            </a:br>
            <a:r>
              <a:rPr lang="en-US" dirty="0" smtClean="0"/>
              <a:t>Telephone</a:t>
            </a:r>
            <a:endParaRPr lang="en-US" dirty="0"/>
          </a:p>
        </p:txBody>
      </p:sp>
      <p:sp>
        <p:nvSpPr>
          <p:cNvPr id="9" name="TextBox 8"/>
          <p:cNvSpPr txBox="1"/>
          <p:nvPr userDrawn="1"/>
        </p:nvSpPr>
        <p:spPr>
          <a:xfrm>
            <a:off x="3244851" y="1564481"/>
            <a:ext cx="4371975" cy="861774"/>
          </a:xfrm>
          <a:prstGeom prst="rect">
            <a:avLst/>
          </a:prstGeom>
          <a:noFill/>
        </p:spPr>
        <p:txBody>
          <a:bodyPr wrap="square" lIns="0" tIns="0" rIns="0" bIns="0" rtlCol="0">
            <a:spAutoFit/>
          </a:bodyPr>
          <a:lstStyle/>
          <a:p>
            <a:r>
              <a:rPr lang="en-GB" sz="2800" b="1" dirty="0" smtClean="0">
                <a:solidFill>
                  <a:srgbClr val="000000">
                    <a:lumMod val="75000"/>
                    <a:lumOff val="25000"/>
                  </a:srgbClr>
                </a:solidFill>
                <a:latin typeface="Arial" pitchFamily="34" charset="0"/>
                <a:cs typeface="Arial" pitchFamily="34" charset="0"/>
              </a:rPr>
              <a:t>Thank you</a:t>
            </a:r>
          </a:p>
          <a:p>
            <a:endParaRPr lang="en-US" sz="2800" dirty="0" err="1" smtClean="0">
              <a:solidFill>
                <a:srgbClr val="000000"/>
              </a:solidFill>
              <a:latin typeface="Arial"/>
            </a:endParaRPr>
          </a:p>
        </p:txBody>
      </p:sp>
    </p:spTree>
    <p:extLst>
      <p:ext uri="{BB962C8B-B14F-4D97-AF65-F5344CB8AC3E}">
        <p14:creationId xmlns="" xmlns:p14="http://schemas.microsoft.com/office/powerpoint/2010/main" xmlns:mv="urn:schemas-microsoft-com:mac:vml" xmlns:mc="http://schemas.openxmlformats.org/markup-compatibility/2006" val="143936789"/>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Left)">
                                      <p:cBhvr>
                                        <p:cTn id="7" dur="18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xEl>
                                              <p:pRg st="0" end="0"/>
                                            </p:txEl>
                                          </p:spTgt>
                                        </p:tgtEl>
                                        <p:attrNameLst>
                                          <p:attrName>style.visibility</p:attrName>
                                        </p:attrNameLst>
                                      </p:cBhvr>
                                      <p:to>
                                        <p:strVal val="visible"/>
                                      </p:to>
                                    </p:set>
                                    <p:animEffect transition="in" filter="fade">
                                      <p:cBhvr>
                                        <p:cTn id="10" dur="2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tmplLst>
          <p:tmpl>
            <p:tnLst>
              <p:par>
                <p:cTn presetID="1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slide(fromLeft)">
                      <p:cBhvr>
                        <p:cTn dur="1800"/>
                        <p:tgtEl>
                          <p:spTgt spid="7"/>
                        </p:tgtEl>
                      </p:cBhvr>
                    </p:animEffect>
                  </p:childTnLst>
                </p:cTn>
              </p:par>
            </p:tnLst>
          </p:tmpl>
        </p:tmplLst>
      </p:bldP>
      <p:bldP spid="11" grpId="0" build="p">
        <p:tmplLst>
          <p:tmpl lvl="1">
            <p:tnLst>
              <p:par>
                <p:cTn presetID="10" presetClass="entr" presetSubtype="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2000"/>
                        <p:tgtEl>
                          <p:spTgt spid="11"/>
                        </p:tgtEl>
                      </p:cBhvr>
                    </p:animEffect>
                  </p:childTnLst>
                </p:cTn>
              </p:par>
            </p:tnLst>
          </p:tmpl>
        </p:tmplLst>
      </p:bldP>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a:xfrm>
            <a:off x="457200" y="4971445"/>
            <a:ext cx="2133600" cy="172055"/>
          </a:xfrm>
          <a:prstGeom prst="rect">
            <a:avLst/>
          </a:prstGeom>
        </p:spPr>
        <p:txBody>
          <a:bodyPr/>
          <a:lstStyle/>
          <a:p>
            <a:fld id="{9BEBB380-5C84-4770-B02A-51CCF384466C}" type="datetime4">
              <a:rPr lang="en-GB" smtClean="0">
                <a:solidFill>
                  <a:srgbClr val="000000"/>
                </a:solidFill>
                <a:latin typeface="Arial"/>
              </a:rPr>
              <a:pPr/>
              <a:t>18 February 2014</a:t>
            </a:fld>
            <a:endParaRPr lang="en-US" dirty="0">
              <a:solidFill>
                <a:srgbClr val="000000"/>
              </a:solidFill>
              <a:latin typeface="Arial"/>
            </a:endParaRPr>
          </a:p>
        </p:txBody>
      </p:sp>
      <p:sp>
        <p:nvSpPr>
          <p:cNvPr id="5" name="Slide Number Placeholder 4"/>
          <p:cNvSpPr>
            <a:spLocks noGrp="1"/>
          </p:cNvSpPr>
          <p:nvPr>
            <p:ph type="sldNum" sz="quarter" idx="12"/>
          </p:nvPr>
        </p:nvSpPr>
        <p:spPr>
          <a:xfrm>
            <a:off x="6553200" y="4971445"/>
            <a:ext cx="2133600" cy="172055"/>
          </a:xfrm>
          <a:prstGeom prst="rect">
            <a:avLst/>
          </a:prstGeom>
        </p:spPr>
        <p:txBody>
          <a:bodyPr/>
          <a:lstStyle/>
          <a:p>
            <a:fld id="{F62A7892-0A3F-403B-B398-ED250A3D3DB5}" type="slidenum">
              <a:rPr lang="en-US" smtClean="0">
                <a:solidFill>
                  <a:srgbClr val="000000"/>
                </a:solidFill>
                <a:latin typeface="Arial"/>
              </a:rPr>
              <a:pPr/>
              <a:t>‹#›</a:t>
            </a:fld>
            <a:endParaRPr lang="en-US" dirty="0">
              <a:solidFill>
                <a:srgbClr val="000000"/>
              </a:solidFill>
              <a:latin typeface="Arial"/>
            </a:endParaRPr>
          </a:p>
        </p:txBody>
      </p:sp>
      <p:sp>
        <p:nvSpPr>
          <p:cNvPr id="9" name="Content Placeholder 8"/>
          <p:cNvSpPr>
            <a:spLocks noGrp="1"/>
          </p:cNvSpPr>
          <p:nvPr>
            <p:ph sz="quarter" idx="14"/>
          </p:nvPr>
        </p:nvSpPr>
        <p:spPr>
          <a:xfrm>
            <a:off x="909639" y="1351360"/>
            <a:ext cx="7348537" cy="3277790"/>
          </a:xfrm>
        </p:spPr>
        <p:txBody>
          <a:bodyPr/>
          <a:lstStyle>
            <a:lvl1pPr>
              <a:defRPr>
                <a:latin typeface="Calibri"/>
                <a:cs typeface="Calibri"/>
              </a:defRPr>
            </a:lvl1pPr>
            <a:lvl2pPr>
              <a:defRPr>
                <a:latin typeface="Calibri"/>
                <a:cs typeface="Calibri"/>
              </a:defRPr>
            </a:lvl2pPr>
            <a:lvl3pPr>
              <a:defRPr>
                <a:latin typeface="Calibri"/>
                <a:cs typeface="Calibri"/>
              </a:defRPr>
            </a:lvl3pPr>
            <a:lvl4pPr>
              <a:defRPr>
                <a:latin typeface="Calibri"/>
                <a:cs typeface="Calibri"/>
              </a:defRPr>
            </a:lvl4pPr>
            <a:lvl5pPr>
              <a:defRPr>
                <a:latin typeface="Calibri"/>
                <a:cs typeface="Calibri"/>
              </a:defRPr>
            </a:lvl5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4076537221"/>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2_Intro Title Slide">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xmlns:mv="urn:schemas-microsoft-com:mac:vml" xmlns:mc="http://schemas.openxmlformats.org/markup-compatibility/2006" val="240150131"/>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3_Intro Title Slide">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xmlns:mv="urn:schemas-microsoft-com:mac:vml" xmlns:mc="http://schemas.openxmlformats.org/markup-compatibility/2006" val="1503290064"/>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hank You Slide">
    <p:spTree>
      <p:nvGrpSpPr>
        <p:cNvPr id="1" name=""/>
        <p:cNvGrpSpPr/>
        <p:nvPr/>
      </p:nvGrpSpPr>
      <p:grpSpPr>
        <a:xfrm>
          <a:off x="0" y="0"/>
          <a:ext cx="0" cy="0"/>
          <a:chOff x="0" y="0"/>
          <a:chExt cx="0" cy="0"/>
        </a:xfrm>
      </p:grpSpPr>
      <p:sp>
        <p:nvSpPr>
          <p:cNvPr id="5" name="Rectangle 4"/>
          <p:cNvSpPr/>
          <p:nvPr/>
        </p:nvSpPr>
        <p:spPr>
          <a:xfrm>
            <a:off x="0" y="1329613"/>
            <a:ext cx="9144000" cy="241591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8" name="Picture 4" descr="X:\Design\Library of Elements\TFC IDENTITY\PNGs - transparent background\TFC_pink_vert.png"/>
          <p:cNvPicPr>
            <a:picLocks noChangeAspect="1" noChangeArrowheads="1"/>
          </p:cNvPicPr>
          <p:nvPr/>
        </p:nvPicPr>
        <p:blipFill>
          <a:blip r:embed="rId2" cstate="email">
            <a:extLst>
              <a:ext uri="{28A0092B-C50C-407E-A947-70E740481C1C}">
                <a14:useLocalDpi xmlns="" xmlns:a14="http://schemas.microsoft.com/office/drawing/2010/main" xmlns:mv="urn:schemas-microsoft-com:mac:vml" xmlns:mc="http://schemas.openxmlformats.org/markup-compatibility/2006"/>
              </a:ext>
            </a:extLst>
          </a:blip>
          <a:srcRect/>
          <a:stretch>
            <a:fillRect/>
          </a:stretch>
        </p:blipFill>
        <p:spPr bwMode="auto">
          <a:xfrm>
            <a:off x="1438483" y="1491631"/>
            <a:ext cx="1545772" cy="1222994"/>
          </a:xfrm>
          <a:prstGeom prst="rect">
            <a:avLst/>
          </a:prstGeom>
          <a:noFill/>
        </p:spPr>
      </p:pic>
      <p:sp>
        <p:nvSpPr>
          <p:cNvPr id="7" name="Text Placeholder 10"/>
          <p:cNvSpPr>
            <a:spLocks noGrp="1"/>
          </p:cNvSpPr>
          <p:nvPr>
            <p:ph type="body" sz="quarter" idx="13" hasCustomPrompt="1"/>
          </p:nvPr>
        </p:nvSpPr>
        <p:spPr>
          <a:xfrm>
            <a:off x="2989264" y="2114550"/>
            <a:ext cx="5876925" cy="470389"/>
          </a:xfrm>
        </p:spPr>
        <p:txBody>
          <a:bodyPr lIns="288000" tIns="0" bIns="0" anchor="ctr" anchorCtr="0">
            <a:noAutofit/>
          </a:bodyPr>
          <a:lstStyle>
            <a:lvl1pPr marL="0" indent="0">
              <a:spcBef>
                <a:spcPts val="0"/>
              </a:spcBef>
              <a:buNone/>
              <a:defRPr/>
            </a:lvl1pPr>
          </a:lstStyle>
          <a:p>
            <a:pPr lvl="0"/>
            <a:r>
              <a:rPr lang="en-US" dirty="0" smtClean="0"/>
              <a:t>The subtitle will sit here</a:t>
            </a:r>
            <a:endParaRPr lang="en-US" dirty="0"/>
          </a:p>
        </p:txBody>
      </p:sp>
      <p:sp>
        <p:nvSpPr>
          <p:cNvPr id="11" name="Text Placeholder 11"/>
          <p:cNvSpPr>
            <a:spLocks noGrp="1"/>
          </p:cNvSpPr>
          <p:nvPr>
            <p:ph type="body" sz="quarter" idx="10" hasCustomPrompt="1"/>
          </p:nvPr>
        </p:nvSpPr>
        <p:spPr>
          <a:xfrm>
            <a:off x="2978334" y="2584002"/>
            <a:ext cx="4641667" cy="570678"/>
          </a:xfrm>
        </p:spPr>
        <p:txBody>
          <a:bodyPr lIns="288000" tIns="0" rIns="0" bIns="0" anchor="ctr" anchorCtr="0">
            <a:noAutofit/>
          </a:bodyPr>
          <a:lstStyle>
            <a:lvl1pPr marL="0" indent="0">
              <a:spcBef>
                <a:spcPts val="0"/>
              </a:spcBef>
              <a:buNone/>
              <a:defRPr sz="1200" b="0" baseline="0">
                <a:solidFill>
                  <a:schemeClr val="tx1">
                    <a:lumMod val="75000"/>
                    <a:lumOff val="25000"/>
                  </a:schemeClr>
                </a:solidFill>
                <a:latin typeface="Arial" pitchFamily="34" charset="0"/>
                <a:cs typeface="Arial" pitchFamily="34" charset="0"/>
              </a:defRPr>
            </a:lvl1pPr>
          </a:lstStyle>
          <a:p>
            <a:pPr lvl="0"/>
            <a:r>
              <a:rPr lang="en-US" dirty="0" smtClean="0"/>
              <a:t>Author contact details </a:t>
            </a:r>
            <a:br>
              <a:rPr lang="en-US" dirty="0" smtClean="0"/>
            </a:br>
            <a:r>
              <a:rPr lang="en-US" dirty="0" smtClean="0"/>
              <a:t>Email address </a:t>
            </a:r>
            <a:br>
              <a:rPr lang="en-US" dirty="0" smtClean="0"/>
            </a:br>
            <a:r>
              <a:rPr lang="en-US" dirty="0" smtClean="0"/>
              <a:t>Telephone</a:t>
            </a:r>
            <a:endParaRPr lang="en-US" dirty="0"/>
          </a:p>
        </p:txBody>
      </p:sp>
      <p:sp>
        <p:nvSpPr>
          <p:cNvPr id="9" name="TextBox 8"/>
          <p:cNvSpPr txBox="1"/>
          <p:nvPr userDrawn="1"/>
        </p:nvSpPr>
        <p:spPr>
          <a:xfrm>
            <a:off x="3244851" y="1564481"/>
            <a:ext cx="4371975" cy="861774"/>
          </a:xfrm>
          <a:prstGeom prst="rect">
            <a:avLst/>
          </a:prstGeom>
          <a:noFill/>
        </p:spPr>
        <p:txBody>
          <a:bodyPr wrap="square" lIns="0" tIns="0" rIns="0" bIns="0" rtlCol="0">
            <a:spAutoFit/>
          </a:bodyPr>
          <a:lstStyle/>
          <a:p>
            <a:pPr marL="0" indent="0"/>
            <a:r>
              <a:rPr lang="en-GB" sz="2800" b="1" kern="1200" baseline="0" dirty="0" smtClean="0">
                <a:solidFill>
                  <a:schemeClr val="tx1">
                    <a:lumMod val="75000"/>
                    <a:lumOff val="25000"/>
                  </a:schemeClr>
                </a:solidFill>
                <a:latin typeface="Arial" pitchFamily="34" charset="0"/>
                <a:ea typeface="+mj-ea"/>
                <a:cs typeface="Arial" pitchFamily="34" charset="0"/>
              </a:rPr>
              <a:t>Thank you</a:t>
            </a:r>
          </a:p>
          <a:p>
            <a:pPr marL="0" indent="0"/>
            <a:endParaRPr lang="en-US" sz="2800" dirty="0" err="1" smtClean="0"/>
          </a:p>
        </p:txBody>
      </p:sp>
    </p:spTree>
    <p:extLst>
      <p:ext uri="{BB962C8B-B14F-4D97-AF65-F5344CB8AC3E}">
        <p14:creationId xmlns="" xmlns:p14="http://schemas.microsoft.com/office/powerpoint/2010/main" xmlns:mv="urn:schemas-microsoft-com:mac:vml" xmlns:mc="http://schemas.openxmlformats.org/markup-compatibility/2006" val="1851705361"/>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Left)">
                                      <p:cBhvr>
                                        <p:cTn id="7" dur="18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xEl>
                                              <p:pRg st="0" end="0"/>
                                            </p:txEl>
                                          </p:spTgt>
                                        </p:tgtEl>
                                        <p:attrNameLst>
                                          <p:attrName>style.visibility</p:attrName>
                                        </p:attrNameLst>
                                      </p:cBhvr>
                                      <p:to>
                                        <p:strVal val="visible"/>
                                      </p:to>
                                    </p:set>
                                    <p:animEffect transition="in" filter="fade">
                                      <p:cBhvr>
                                        <p:cTn id="10" dur="2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tmplLst>
          <p:tmpl>
            <p:tnLst>
              <p:par>
                <p:cTn presetID="1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slide(fromLeft)">
                      <p:cBhvr>
                        <p:cTn dur="1800"/>
                        <p:tgtEl>
                          <p:spTgt spid="7"/>
                        </p:tgtEl>
                      </p:cBhvr>
                    </p:animEffect>
                  </p:childTnLst>
                </p:cTn>
              </p:par>
            </p:tnLst>
          </p:tmpl>
        </p:tmplLst>
      </p:bldP>
      <p:bldP spid="11" grpId="0" build="p">
        <p:tmplLst>
          <p:tmpl lvl="1">
            <p:tnLst>
              <p:par>
                <p:cTn presetID="10" presetClass="entr" presetSubtype="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2000"/>
                        <p:tgtEl>
                          <p:spTgt spid="11"/>
                        </p:tgtEl>
                      </p:cBhvr>
                    </p:animEffect>
                  </p:childTnLst>
                </p:cTn>
              </p:par>
            </p:tnLst>
          </p:tmpl>
        </p:tmplLst>
      </p:bldP>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xmlns:mv="urn:schemas-microsoft-com:mac:vml" xmlns:mc="http://schemas.openxmlformats.org/markup-compatibility/2006" val="3903725876"/>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3"/>
            <a:ext cx="2133600" cy="273844"/>
          </a:xfrm>
          <a:prstGeom prst="rect">
            <a:avLst/>
          </a:prstGeom>
        </p:spPr>
        <p:txBody>
          <a:bodyPr/>
          <a:lstStyle/>
          <a:p>
            <a:fld id="{BDCE0AF3-BBC1-2749-BA08-9D7C10F0F2D5}" type="datetimeFigureOut">
              <a:rPr lang="en-US" smtClean="0"/>
              <a:pPr/>
              <a:t>2/18/2014</a:t>
            </a:fld>
            <a:endParaRPr lang="en-US"/>
          </a:p>
        </p:txBody>
      </p:sp>
      <p:sp>
        <p:nvSpPr>
          <p:cNvPr id="3" name="Footer Placeholder 2"/>
          <p:cNvSpPr>
            <a:spLocks noGrp="1"/>
          </p:cNvSpPr>
          <p:nvPr>
            <p:ph type="ftr" sz="quarter" idx="11"/>
          </p:nvPr>
        </p:nvSpPr>
        <p:spPr>
          <a:xfrm>
            <a:off x="3124200" y="4767263"/>
            <a:ext cx="2895600" cy="273844"/>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4767263"/>
            <a:ext cx="2133600" cy="273844"/>
          </a:xfrm>
          <a:prstGeom prst="rect">
            <a:avLst/>
          </a:prstGeom>
        </p:spPr>
        <p:txBody>
          <a:bodyPr/>
          <a:lstStyle/>
          <a:p>
            <a:fld id="{33CE6092-F6FD-5A44-AE76-C81157326745}" type="slidenum">
              <a:rPr lang="en-US" smtClean="0"/>
              <a:pPr/>
              <a:t>‹#›</a:t>
            </a:fld>
            <a:endParaRPr lang="en-US"/>
          </a:p>
        </p:txBody>
      </p:sp>
    </p:spTree>
    <p:extLst>
      <p:ext uri="{BB962C8B-B14F-4D97-AF65-F5344CB8AC3E}">
        <p14:creationId xmlns="" xmlns:p14="http://schemas.microsoft.com/office/powerpoint/2010/main" xmlns:mv="urn:schemas-microsoft-com:mac:vml" xmlns:mc="http://schemas.openxmlformats.org/markup-compatibility/2006" val="424889191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982291" y="887706"/>
            <a:ext cx="5537042" cy="939215"/>
          </a:xfrm>
          <a:noFill/>
        </p:spPr>
        <p:txBody>
          <a:bodyPr wrap="square" lIns="0" tIns="0" rIns="0" bIns="0" anchor="t" anchorCtr="0">
            <a:noAutofit/>
          </a:bodyPr>
          <a:lstStyle>
            <a:lvl1pPr marL="0" indent="0">
              <a:spcBef>
                <a:spcPts val="0"/>
              </a:spcBef>
              <a:defRPr sz="3200" baseline="0">
                <a:solidFill>
                  <a:srgbClr val="595959"/>
                </a:solidFill>
              </a:defRPr>
            </a:lvl1pPr>
          </a:lstStyle>
          <a:p>
            <a:r>
              <a:rPr lang="en-US" dirty="0" smtClean="0"/>
              <a:t>The title of the presentation will sit here on two lines</a:t>
            </a:r>
            <a:endParaRPr lang="en-US" dirty="0"/>
          </a:p>
        </p:txBody>
      </p:sp>
      <p:sp>
        <p:nvSpPr>
          <p:cNvPr id="5" name="Text Placeholder 10"/>
          <p:cNvSpPr>
            <a:spLocks noGrp="1"/>
          </p:cNvSpPr>
          <p:nvPr>
            <p:ph type="body" sz="quarter" idx="13" hasCustomPrompt="1"/>
          </p:nvPr>
        </p:nvSpPr>
        <p:spPr>
          <a:xfrm>
            <a:off x="983082" y="1803011"/>
            <a:ext cx="3515783" cy="432197"/>
          </a:xfrm>
        </p:spPr>
        <p:txBody>
          <a:bodyPr lIns="0" tIns="0" bIns="0" anchor="ctr" anchorCtr="0">
            <a:noAutofit/>
          </a:bodyPr>
          <a:lstStyle>
            <a:lvl1pPr marL="0" indent="0">
              <a:spcBef>
                <a:spcPts val="0"/>
              </a:spcBef>
              <a:buNone/>
              <a:defRPr>
                <a:solidFill>
                  <a:schemeClr val="tx2">
                    <a:lumMod val="50000"/>
                    <a:lumOff val="50000"/>
                  </a:schemeClr>
                </a:solidFill>
              </a:defRPr>
            </a:lvl1pPr>
          </a:lstStyle>
          <a:p>
            <a:pPr lvl="0"/>
            <a:r>
              <a:rPr lang="en-US" dirty="0" smtClean="0"/>
              <a:t>The subtitle will sit here</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770763500"/>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Click to edit Master title style</a:t>
            </a:r>
            <a:endParaRPr lang="en-US" dirty="0"/>
          </a:p>
        </p:txBody>
      </p:sp>
      <p:sp>
        <p:nvSpPr>
          <p:cNvPr id="3" name="Date Placeholder 2"/>
          <p:cNvSpPr>
            <a:spLocks noGrp="1"/>
          </p:cNvSpPr>
          <p:nvPr>
            <p:ph type="dt" sz="half" idx="10"/>
          </p:nvPr>
        </p:nvSpPr>
        <p:spPr/>
        <p:txBody>
          <a:bodyPr/>
          <a:lstStyle/>
          <a:p>
            <a:fld id="{9BEBB380-5C84-4770-B02A-51CCF384466C}" type="datetime4">
              <a:rPr lang="en-GB" smtClean="0"/>
              <a:pPr/>
              <a:t>18 February 2014</a:t>
            </a:fld>
            <a:endParaRPr lang="en-US" dirty="0"/>
          </a:p>
        </p:txBody>
      </p:sp>
      <p:sp>
        <p:nvSpPr>
          <p:cNvPr id="5" name="Slide Number Placeholder 4"/>
          <p:cNvSpPr>
            <a:spLocks noGrp="1"/>
          </p:cNvSpPr>
          <p:nvPr>
            <p:ph type="sldNum" sz="quarter" idx="12"/>
          </p:nvPr>
        </p:nvSpPr>
        <p:spPr/>
        <p:txBody>
          <a:bodyPr/>
          <a:lstStyle/>
          <a:p>
            <a:fld id="{F62A7892-0A3F-403B-B398-ED250A3D3DB5}" type="slidenum">
              <a:rPr lang="en-US" smtClean="0"/>
              <a:pPr/>
              <a:t>‹#›</a:t>
            </a:fld>
            <a:endParaRPr lang="en-US" dirty="0"/>
          </a:p>
        </p:txBody>
      </p:sp>
      <p:sp>
        <p:nvSpPr>
          <p:cNvPr id="9" name="Content Placeholder 8"/>
          <p:cNvSpPr>
            <a:spLocks noGrp="1"/>
          </p:cNvSpPr>
          <p:nvPr>
            <p:ph sz="quarter" idx="14"/>
          </p:nvPr>
        </p:nvSpPr>
        <p:spPr>
          <a:xfrm>
            <a:off x="457200" y="1351360"/>
            <a:ext cx="8229600" cy="3277790"/>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 xmlns:p14="http://schemas.microsoft.com/office/powerpoint/2010/main" xmlns:mv="urn:schemas-microsoft-com:mac:vml" xmlns:mc="http://schemas.openxmlformats.org/markup-compatibility/2006" val="281149130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Intro 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9BEBB380-5C84-4770-B02A-51CCF384466C}" type="datetime4">
              <a:rPr lang="en-GB" smtClean="0"/>
              <a:pPr/>
              <a:t>18 February 2014</a:t>
            </a:fld>
            <a:endParaRPr lang="en-US" dirty="0"/>
          </a:p>
        </p:txBody>
      </p:sp>
      <p:sp>
        <p:nvSpPr>
          <p:cNvPr id="5" name="Slide Number Placeholder 4"/>
          <p:cNvSpPr>
            <a:spLocks noGrp="1"/>
          </p:cNvSpPr>
          <p:nvPr>
            <p:ph type="sldNum" sz="quarter" idx="12"/>
          </p:nvPr>
        </p:nvSpPr>
        <p:spPr/>
        <p:txBody>
          <a:bodyPr/>
          <a:lstStyle/>
          <a:p>
            <a:fld id="{F62A7892-0A3F-403B-B398-ED250A3D3DB5}" type="slidenum">
              <a:rPr lang="en-US" smtClean="0"/>
              <a:pPr/>
              <a:t>‹#›</a:t>
            </a:fld>
            <a:endParaRPr lang="en-US" dirty="0"/>
          </a:p>
        </p:txBody>
      </p:sp>
      <p:sp>
        <p:nvSpPr>
          <p:cNvPr id="7" name="Content Placeholder 6"/>
          <p:cNvSpPr>
            <a:spLocks noGrp="1"/>
          </p:cNvSpPr>
          <p:nvPr>
            <p:ph sz="quarter" idx="13"/>
          </p:nvPr>
        </p:nvSpPr>
        <p:spPr>
          <a:xfrm>
            <a:off x="457200" y="842963"/>
            <a:ext cx="8229600" cy="340447"/>
          </a:xfrm>
        </p:spPr>
        <p:txBody>
          <a:bodyPr/>
          <a:lstStyle>
            <a:lvl3pPr marL="914400" marR="0" indent="0" algn="l" defTabSz="914400" rtl="0" eaLnBrk="1" fontAlgn="auto" latinLnBrk="0" hangingPunct="1">
              <a:lnSpc>
                <a:spcPct val="100000"/>
              </a:lnSpc>
              <a:spcBef>
                <a:spcPct val="20000"/>
              </a:spcBef>
              <a:spcAft>
                <a:spcPts val="0"/>
              </a:spcAft>
              <a:buClrTx/>
              <a:buSzTx/>
              <a:buFont typeface="Arial" pitchFamily="34" charset="0"/>
              <a:buNone/>
              <a:tabLst/>
              <a:defRPr/>
            </a:lvl3pPr>
          </a:lstStyle>
          <a:p>
            <a:pPr lvl="0"/>
            <a:r>
              <a:rPr lang="en-GB" dirty="0" smtClean="0"/>
              <a:t>Click to edit Master text styles</a:t>
            </a:r>
          </a:p>
        </p:txBody>
      </p:sp>
      <p:sp>
        <p:nvSpPr>
          <p:cNvPr id="9" name="Content Placeholder 8"/>
          <p:cNvSpPr>
            <a:spLocks noGrp="1"/>
          </p:cNvSpPr>
          <p:nvPr>
            <p:ph sz="quarter" idx="14"/>
          </p:nvPr>
        </p:nvSpPr>
        <p:spPr>
          <a:xfrm>
            <a:off x="457201" y="1351360"/>
            <a:ext cx="3884613" cy="3277790"/>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8" name="Content Placeholder 8"/>
          <p:cNvSpPr>
            <a:spLocks noGrp="1"/>
          </p:cNvSpPr>
          <p:nvPr>
            <p:ph sz="quarter" idx="15"/>
          </p:nvPr>
        </p:nvSpPr>
        <p:spPr>
          <a:xfrm>
            <a:off x="4794250" y="1351360"/>
            <a:ext cx="3897314" cy="3277790"/>
          </a:xfr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279262283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theme" Target="../theme/theme10.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5" Type="http://schemas.openxmlformats.org/officeDocument/2006/relationships/slideLayout" Target="../slideLayouts/slideLayout46.xml"/><Relationship Id="rId10" Type="http://schemas.openxmlformats.org/officeDocument/2006/relationships/theme" Target="../theme/theme1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theme" Target="../theme/theme4.xml"/><Relationship Id="rId4"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5" Type="http://schemas.openxmlformats.org/officeDocument/2006/relationships/theme" Target="../theme/theme5.xml"/><Relationship Id="rId4" Type="http://schemas.openxmlformats.org/officeDocument/2006/relationships/slideLayout" Target="../slideLayouts/slideLayout20.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theme" Target="../theme/theme9.xml"/><Relationship Id="rId2" Type="http://schemas.openxmlformats.org/officeDocument/2006/relationships/slideLayout" Target="../slideLayouts/slideLayout31.xml"/><Relationship Id="rId1" Type="http://schemas.openxmlformats.org/officeDocument/2006/relationships/slideLayout" Target="../slideLayouts/slideLayout30.xml"/><Relationship Id="rId5" Type="http://schemas.openxmlformats.org/officeDocument/2006/relationships/image" Target="../media/image3.jpe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98331" y="896552"/>
            <a:ext cx="7972540" cy="4034484"/>
          </a:xfrm>
          <a:prstGeom prst="rect">
            <a:avLst/>
          </a:prstGeom>
        </p:spPr>
        <p:txBody>
          <a:bodyPr vert="horz" lIns="0" tIns="0" rIns="0" bIns="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2" name="Title Placeholder 1"/>
          <p:cNvSpPr>
            <a:spLocks noGrp="1"/>
          </p:cNvSpPr>
          <p:nvPr>
            <p:ph type="title"/>
          </p:nvPr>
        </p:nvSpPr>
        <p:spPr>
          <a:xfrm>
            <a:off x="457200" y="205979"/>
            <a:ext cx="8686800" cy="504067"/>
          </a:xfrm>
          <a:prstGeom prst="rect">
            <a:avLst/>
          </a:prstGeom>
        </p:spPr>
        <p:txBody>
          <a:bodyPr vert="horz" lIns="0" tIns="45720" rIns="0" bIns="45720" rtlCol="0" anchor="ctr">
            <a:normAutofit/>
          </a:bodyPr>
          <a:lstStyle/>
          <a:p>
            <a:r>
              <a:rPr lang="en-GB" dirty="0" smtClean="0"/>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650" r:id="rId1"/>
    <p:sldLayoutId id="2147483822" r:id="rId2"/>
    <p:sldLayoutId id="2147483783" r:id="rId3"/>
    <p:sldLayoutId id="2147483805" r:id="rId4"/>
    <p:sldLayoutId id="2147483816" r:id="rId5"/>
    <p:sldLayoutId id="2147483850" r:id="rId6"/>
  </p:sldLayoutIdLst>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txStyles>
    <p:titleStyle>
      <a:lvl1pPr algn="l" defTabSz="914400" rtl="0" eaLnBrk="1" latinLnBrk="0" hangingPunct="1">
        <a:spcBef>
          <a:spcPct val="0"/>
        </a:spcBef>
        <a:buNone/>
        <a:defRPr sz="2800" b="1" kern="1200">
          <a:solidFill>
            <a:schemeClr val="tx2">
              <a:lumMod val="65000"/>
              <a:lumOff val="35000"/>
            </a:schemeClr>
          </a:solidFill>
          <a:latin typeface="Verdana"/>
          <a:ea typeface="+mj-ea"/>
          <a:cs typeface="Verdana"/>
        </a:defRPr>
      </a:lvl1pPr>
    </p:titleStyle>
    <p:bodyStyle>
      <a:lvl1pPr marL="0" indent="0" algn="l" defTabSz="914400" rtl="0" eaLnBrk="1" latinLnBrk="0" hangingPunct="1">
        <a:spcBef>
          <a:spcPct val="20000"/>
        </a:spcBef>
        <a:buFont typeface="Arial" pitchFamily="34" charset="0"/>
        <a:buNone/>
        <a:defRPr sz="2800" b="0" i="0" kern="1200">
          <a:solidFill>
            <a:srgbClr val="595959"/>
          </a:solidFill>
          <a:latin typeface="+mn-lt"/>
          <a:ea typeface="+mn-ea"/>
          <a:cs typeface="Arial"/>
        </a:defRPr>
      </a:lvl1pPr>
      <a:lvl2pPr marL="457200" indent="0" algn="l" defTabSz="914400" rtl="0" eaLnBrk="1" latinLnBrk="0" hangingPunct="1">
        <a:spcBef>
          <a:spcPct val="20000"/>
        </a:spcBef>
        <a:buFont typeface="Arial" pitchFamily="34" charset="0"/>
        <a:buNone/>
        <a:defRPr sz="2800" b="0" i="0" kern="1200">
          <a:solidFill>
            <a:srgbClr val="595959"/>
          </a:solidFill>
          <a:latin typeface="+mn-lt"/>
          <a:ea typeface="+mn-ea"/>
          <a:cs typeface="Arial"/>
        </a:defRPr>
      </a:lvl2pPr>
      <a:lvl3pPr marL="914400" indent="0" algn="l" defTabSz="914400" rtl="0" eaLnBrk="1" latinLnBrk="0" hangingPunct="1">
        <a:spcBef>
          <a:spcPct val="20000"/>
        </a:spcBef>
        <a:buFont typeface="Arial" pitchFamily="34" charset="0"/>
        <a:buNone/>
        <a:defRPr sz="2800" b="0" i="0" kern="1200">
          <a:solidFill>
            <a:srgbClr val="595959"/>
          </a:solidFill>
          <a:latin typeface="+mn-lt"/>
          <a:ea typeface="+mn-ea"/>
          <a:cs typeface="Arial"/>
        </a:defRPr>
      </a:lvl3pPr>
      <a:lvl4pPr marL="1371600" indent="0" algn="l" defTabSz="914400" rtl="0" eaLnBrk="1" latinLnBrk="0" hangingPunct="1">
        <a:spcBef>
          <a:spcPct val="20000"/>
        </a:spcBef>
        <a:buFont typeface="Arial" pitchFamily="34" charset="0"/>
        <a:buNone/>
        <a:defRPr sz="2800" b="0" i="0" kern="1200">
          <a:solidFill>
            <a:srgbClr val="595959"/>
          </a:solidFill>
          <a:latin typeface="+mn-lt"/>
          <a:ea typeface="+mn-ea"/>
          <a:cs typeface="Arial"/>
        </a:defRPr>
      </a:lvl4pPr>
      <a:lvl5pPr marL="1828800" indent="0" algn="l" defTabSz="914400" rtl="0" eaLnBrk="1" latinLnBrk="0" hangingPunct="1">
        <a:spcBef>
          <a:spcPct val="20000"/>
        </a:spcBef>
        <a:buFont typeface="Arial" pitchFamily="34" charset="0"/>
        <a:buNone/>
        <a:defRPr sz="2800" b="0" i="0" kern="1200">
          <a:solidFill>
            <a:srgbClr val="595959"/>
          </a:solidFill>
          <a:latin typeface="+mn-lt"/>
          <a:ea typeface="+mn-ea"/>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Text Placeholder 2"/>
          <p:cNvSpPr>
            <a:spLocks noGrp="1"/>
          </p:cNvSpPr>
          <p:nvPr>
            <p:ph type="body" idx="1"/>
          </p:nvPr>
        </p:nvSpPr>
        <p:spPr bwMode="auto">
          <a:xfrm>
            <a:off x="323851" y="1071562"/>
            <a:ext cx="8569325" cy="3444479"/>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 uri="{FAA26D3D-D897-4be2-8F04-BA451C77F1D7}">
              <ma14:placeholderFlag xmlns="" xmlns:ma14="http://schemas.microsoft.com/office/mac/drawingml/2011/main" xmlns:mv="urn:schemas-microsoft-com:mac:vml" xmlns:mc="http://schemas.openxmlformats.org/markup-compatibility/2006" val="1"/>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p:txBody>
      </p:sp>
      <p:sp>
        <p:nvSpPr>
          <p:cNvPr id="8195" name="Rectangle 7"/>
          <p:cNvSpPr>
            <a:spLocks noGrp="1" noChangeArrowheads="1"/>
          </p:cNvSpPr>
          <p:nvPr>
            <p:ph type="title"/>
          </p:nvPr>
        </p:nvSpPr>
        <p:spPr bwMode="auto">
          <a:xfrm>
            <a:off x="323850" y="229791"/>
            <a:ext cx="8523288" cy="638175"/>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 uri="{FAA26D3D-D897-4be2-8F04-BA451C77F1D7}">
              <ma14:placeholderFlag xmlns="" xmlns:ma14="http://schemas.microsoft.com/office/mac/drawingml/2011/main" xmlns:mv="urn:schemas-microsoft-com:mac:vml" xmlns:mc="http://schemas.openxmlformats.org/markup-compatibility/2006" val="1"/>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a:p>
        </p:txBody>
      </p:sp>
    </p:spTree>
    <p:extLst>
      <p:ext uri="{BB962C8B-B14F-4D97-AF65-F5344CB8AC3E}">
        <p14:creationId xmlns="" xmlns:p14="http://schemas.microsoft.com/office/powerpoint/2010/main" xmlns:mv="urn:schemas-microsoft-com:mac:vml" xmlns:mc="http://schemas.openxmlformats.org/markup-compatibility/2006" val="1983705328"/>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Lst>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ftr="0" dt="0"/>
  <p:txStyles>
    <p:titleStyle>
      <a:lvl1pPr algn="l" rtl="0" eaLnBrk="0" fontAlgn="base" hangingPunct="0">
        <a:spcBef>
          <a:spcPct val="0"/>
        </a:spcBef>
        <a:spcAft>
          <a:spcPct val="0"/>
        </a:spcAft>
        <a:defRPr sz="2800" b="1">
          <a:solidFill>
            <a:srgbClr val="595959"/>
          </a:solidFill>
          <a:latin typeface="Verdana" pitchFamily="34" charset="0"/>
          <a:ea typeface="ＭＳ Ｐゴシック" pitchFamily="-84" charset="-128"/>
          <a:cs typeface="ＭＳ Ｐゴシック"/>
        </a:defRPr>
      </a:lvl1pPr>
      <a:lvl2pPr algn="l" rtl="0" eaLnBrk="0" fontAlgn="base" hangingPunct="0">
        <a:spcBef>
          <a:spcPct val="0"/>
        </a:spcBef>
        <a:spcAft>
          <a:spcPct val="0"/>
        </a:spcAft>
        <a:defRPr sz="2800" b="1">
          <a:solidFill>
            <a:srgbClr val="595959"/>
          </a:solidFill>
          <a:latin typeface="Verdana" pitchFamily="34" charset="0"/>
          <a:ea typeface="ＭＳ Ｐゴシック" pitchFamily="-84" charset="-128"/>
          <a:cs typeface="ＭＳ Ｐゴシック"/>
        </a:defRPr>
      </a:lvl2pPr>
      <a:lvl3pPr algn="l" rtl="0" eaLnBrk="0" fontAlgn="base" hangingPunct="0">
        <a:spcBef>
          <a:spcPct val="0"/>
        </a:spcBef>
        <a:spcAft>
          <a:spcPct val="0"/>
        </a:spcAft>
        <a:defRPr sz="2800" b="1">
          <a:solidFill>
            <a:srgbClr val="595959"/>
          </a:solidFill>
          <a:latin typeface="Verdana" pitchFamily="34" charset="0"/>
          <a:ea typeface="ＭＳ Ｐゴシック" pitchFamily="-84" charset="-128"/>
          <a:cs typeface="ＭＳ Ｐゴシック"/>
        </a:defRPr>
      </a:lvl3pPr>
      <a:lvl4pPr algn="l" rtl="0" eaLnBrk="0" fontAlgn="base" hangingPunct="0">
        <a:spcBef>
          <a:spcPct val="0"/>
        </a:spcBef>
        <a:spcAft>
          <a:spcPct val="0"/>
        </a:spcAft>
        <a:defRPr sz="2800" b="1">
          <a:solidFill>
            <a:srgbClr val="595959"/>
          </a:solidFill>
          <a:latin typeface="Verdana" pitchFamily="34" charset="0"/>
          <a:ea typeface="ＭＳ Ｐゴシック" pitchFamily="-84" charset="-128"/>
          <a:cs typeface="ＭＳ Ｐゴシック"/>
        </a:defRPr>
      </a:lvl4pPr>
      <a:lvl5pPr algn="l" rtl="0" eaLnBrk="0" fontAlgn="base" hangingPunct="0">
        <a:spcBef>
          <a:spcPct val="0"/>
        </a:spcBef>
        <a:spcAft>
          <a:spcPct val="0"/>
        </a:spcAft>
        <a:defRPr sz="2800" b="1">
          <a:solidFill>
            <a:srgbClr val="595959"/>
          </a:solidFill>
          <a:latin typeface="Verdana" pitchFamily="34" charset="0"/>
          <a:ea typeface="ＭＳ Ｐゴシック" pitchFamily="-84" charset="-128"/>
          <a:cs typeface="ＭＳ Ｐゴシック"/>
        </a:defRPr>
      </a:lvl5pPr>
      <a:lvl6pPr marL="457200" algn="l" rtl="0" eaLnBrk="1" fontAlgn="base" hangingPunct="1">
        <a:spcBef>
          <a:spcPct val="0"/>
        </a:spcBef>
        <a:spcAft>
          <a:spcPct val="0"/>
        </a:spcAft>
        <a:defRPr sz="2400" b="1">
          <a:solidFill>
            <a:srgbClr val="6459C4"/>
          </a:solidFill>
          <a:latin typeface="Arial" charset="0"/>
        </a:defRPr>
      </a:lvl6pPr>
      <a:lvl7pPr marL="914400" algn="l" rtl="0" eaLnBrk="1" fontAlgn="base" hangingPunct="1">
        <a:spcBef>
          <a:spcPct val="0"/>
        </a:spcBef>
        <a:spcAft>
          <a:spcPct val="0"/>
        </a:spcAft>
        <a:defRPr sz="2400" b="1">
          <a:solidFill>
            <a:srgbClr val="6459C4"/>
          </a:solidFill>
          <a:latin typeface="Arial" charset="0"/>
        </a:defRPr>
      </a:lvl7pPr>
      <a:lvl8pPr marL="1371600" algn="l" rtl="0" eaLnBrk="1" fontAlgn="base" hangingPunct="1">
        <a:spcBef>
          <a:spcPct val="0"/>
        </a:spcBef>
        <a:spcAft>
          <a:spcPct val="0"/>
        </a:spcAft>
        <a:defRPr sz="2400" b="1">
          <a:solidFill>
            <a:srgbClr val="6459C4"/>
          </a:solidFill>
          <a:latin typeface="Arial" charset="0"/>
        </a:defRPr>
      </a:lvl8pPr>
      <a:lvl9pPr marL="1828800" algn="l" rtl="0" eaLnBrk="1" fontAlgn="base" hangingPunct="1">
        <a:spcBef>
          <a:spcPct val="0"/>
        </a:spcBef>
        <a:spcAft>
          <a:spcPct val="0"/>
        </a:spcAft>
        <a:defRPr sz="2400" b="1">
          <a:solidFill>
            <a:srgbClr val="6459C4"/>
          </a:solidFill>
          <a:latin typeface="Arial" charset="0"/>
        </a:defRPr>
      </a:lvl9pPr>
    </p:titleStyle>
    <p:bodyStyle>
      <a:lvl1pPr marL="228600" indent="-228600" algn="l" rtl="0" eaLnBrk="0" fontAlgn="base" hangingPunct="0">
        <a:spcBef>
          <a:spcPct val="50000"/>
        </a:spcBef>
        <a:spcAft>
          <a:spcPct val="0"/>
        </a:spcAft>
        <a:buClr>
          <a:srgbClr val="6459C4"/>
        </a:buClr>
        <a:buSzPct val="130000"/>
        <a:buChar char="•"/>
        <a:defRPr>
          <a:solidFill>
            <a:schemeClr val="tx1"/>
          </a:solidFill>
          <a:latin typeface="Verdana" pitchFamily="34" charset="0"/>
          <a:ea typeface="ＭＳ Ｐゴシック" pitchFamily="-84" charset="-128"/>
          <a:cs typeface="ＭＳ Ｐゴシック"/>
        </a:defRPr>
      </a:lvl1pPr>
      <a:lvl2pPr marL="635000" indent="-292100" algn="l" rtl="0" eaLnBrk="0" fontAlgn="base" hangingPunct="0">
        <a:spcBef>
          <a:spcPct val="20000"/>
        </a:spcBef>
        <a:spcAft>
          <a:spcPct val="0"/>
        </a:spcAft>
        <a:buClr>
          <a:srgbClr val="6459C4"/>
        </a:buClr>
        <a:buFont typeface="Arial" charset="0"/>
        <a:buChar char="–"/>
        <a:defRPr sz="1600">
          <a:solidFill>
            <a:schemeClr val="tx1"/>
          </a:solidFill>
          <a:latin typeface="Verdana" pitchFamily="34" charset="0"/>
          <a:ea typeface="ＭＳ Ｐゴシック" pitchFamily="-84" charset="-128"/>
          <a:cs typeface="ＭＳ Ｐゴシック"/>
        </a:defRPr>
      </a:lvl2pPr>
      <a:lvl3pPr marL="1143000" indent="-228600" algn="l" rtl="0" eaLnBrk="0" fontAlgn="base" hangingPunct="0">
        <a:spcBef>
          <a:spcPct val="20000"/>
        </a:spcBef>
        <a:spcAft>
          <a:spcPct val="0"/>
        </a:spcAft>
        <a:buClr>
          <a:srgbClr val="6459C4"/>
        </a:buClr>
        <a:buFont typeface="Arial" charset="0"/>
        <a:buChar char="–"/>
        <a:defRPr sz="1400">
          <a:solidFill>
            <a:schemeClr val="tx1"/>
          </a:solidFill>
          <a:latin typeface="Verdana" pitchFamily="34" charset="0"/>
          <a:ea typeface="ＭＳ Ｐゴシック" pitchFamily="-84" charset="-128"/>
          <a:cs typeface="ＭＳ Ｐゴシック"/>
        </a:defRPr>
      </a:lvl3pPr>
      <a:lvl4pPr marL="1600200" indent="-228600" algn="l" rtl="0" eaLnBrk="0" fontAlgn="base" hangingPunct="0">
        <a:spcBef>
          <a:spcPct val="20000"/>
        </a:spcBef>
        <a:spcAft>
          <a:spcPct val="0"/>
        </a:spcAft>
        <a:defRPr sz="2000">
          <a:solidFill>
            <a:schemeClr val="tx1"/>
          </a:solidFill>
          <a:latin typeface="+mn-lt"/>
          <a:ea typeface="ＭＳ Ｐゴシック" pitchFamily="-84" charset="-128"/>
          <a:cs typeface="ＭＳ Ｐゴシック"/>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84" charset="-128"/>
          <a:cs typeface="ＭＳ Ｐゴシック"/>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98331" y="896552"/>
            <a:ext cx="7972540" cy="4034484"/>
          </a:xfrm>
          <a:prstGeom prst="rect">
            <a:avLst/>
          </a:prstGeom>
        </p:spPr>
        <p:txBody>
          <a:bodyPr vert="horz" lIns="0" tIns="0" rIns="0" bIns="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2" name="Title Placeholder 1"/>
          <p:cNvSpPr>
            <a:spLocks noGrp="1"/>
          </p:cNvSpPr>
          <p:nvPr>
            <p:ph type="title"/>
          </p:nvPr>
        </p:nvSpPr>
        <p:spPr>
          <a:xfrm>
            <a:off x="457200" y="205979"/>
            <a:ext cx="8686800" cy="504067"/>
          </a:xfrm>
          <a:prstGeom prst="rect">
            <a:avLst/>
          </a:prstGeom>
        </p:spPr>
        <p:txBody>
          <a:bodyPr vert="horz" lIns="0" tIns="45720" rIns="0" bIns="45720" rtlCol="0" anchor="ctr">
            <a:normAutofit/>
          </a:bodyPr>
          <a:lstStyle/>
          <a:p>
            <a:r>
              <a:rPr lang="en-GB" dirty="0" smtClean="0"/>
              <a:t>Click to edit Master title style</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1142071526"/>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7" r:id="rId7"/>
    <p:sldLayoutId id="2147483848" r:id="rId8"/>
    <p:sldLayoutId id="2147483849" r:id="rId9"/>
  </p:sldLayoutIdLst>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txStyles>
    <p:titleStyle>
      <a:lvl1pPr algn="l" defTabSz="914400" rtl="0" eaLnBrk="1" latinLnBrk="0" hangingPunct="1">
        <a:spcBef>
          <a:spcPct val="0"/>
        </a:spcBef>
        <a:buNone/>
        <a:defRPr sz="2800" b="1" kern="1200">
          <a:solidFill>
            <a:schemeClr val="tx2">
              <a:lumMod val="65000"/>
              <a:lumOff val="35000"/>
            </a:schemeClr>
          </a:solidFill>
          <a:latin typeface="Verdana"/>
          <a:ea typeface="+mj-ea"/>
          <a:cs typeface="Verdana"/>
        </a:defRPr>
      </a:lvl1pPr>
    </p:titleStyle>
    <p:bodyStyle>
      <a:lvl1pPr marL="0" indent="0" algn="l" defTabSz="914400" rtl="0" eaLnBrk="1" latinLnBrk="0" hangingPunct="1">
        <a:spcBef>
          <a:spcPct val="20000"/>
        </a:spcBef>
        <a:buFont typeface="Arial" pitchFamily="34" charset="0"/>
        <a:buNone/>
        <a:defRPr sz="2800" b="0" i="0" kern="1200">
          <a:solidFill>
            <a:srgbClr val="595959"/>
          </a:solidFill>
          <a:latin typeface="+mn-lt"/>
          <a:ea typeface="+mn-ea"/>
          <a:cs typeface="Arial"/>
        </a:defRPr>
      </a:lvl1pPr>
      <a:lvl2pPr marL="457200" indent="0" algn="l" defTabSz="914400" rtl="0" eaLnBrk="1" latinLnBrk="0" hangingPunct="1">
        <a:spcBef>
          <a:spcPct val="20000"/>
        </a:spcBef>
        <a:buFont typeface="Arial" pitchFamily="34" charset="0"/>
        <a:buNone/>
        <a:defRPr sz="2800" b="0" i="0" kern="1200">
          <a:solidFill>
            <a:srgbClr val="595959"/>
          </a:solidFill>
          <a:latin typeface="+mn-lt"/>
          <a:ea typeface="+mn-ea"/>
          <a:cs typeface="Arial"/>
        </a:defRPr>
      </a:lvl2pPr>
      <a:lvl3pPr marL="914400" indent="0" algn="l" defTabSz="914400" rtl="0" eaLnBrk="1" latinLnBrk="0" hangingPunct="1">
        <a:spcBef>
          <a:spcPct val="20000"/>
        </a:spcBef>
        <a:buFont typeface="Arial" pitchFamily="34" charset="0"/>
        <a:buNone/>
        <a:defRPr sz="2800" b="0" i="0" kern="1200">
          <a:solidFill>
            <a:srgbClr val="595959"/>
          </a:solidFill>
          <a:latin typeface="+mn-lt"/>
          <a:ea typeface="+mn-ea"/>
          <a:cs typeface="Arial"/>
        </a:defRPr>
      </a:lvl3pPr>
      <a:lvl4pPr marL="1371600" indent="0" algn="l" defTabSz="914400" rtl="0" eaLnBrk="1" latinLnBrk="0" hangingPunct="1">
        <a:spcBef>
          <a:spcPct val="20000"/>
        </a:spcBef>
        <a:buFont typeface="Arial" pitchFamily="34" charset="0"/>
        <a:buNone/>
        <a:defRPr sz="2800" b="0" i="0" kern="1200">
          <a:solidFill>
            <a:srgbClr val="595959"/>
          </a:solidFill>
          <a:latin typeface="+mn-lt"/>
          <a:ea typeface="+mn-ea"/>
          <a:cs typeface="Arial"/>
        </a:defRPr>
      </a:lvl4pPr>
      <a:lvl5pPr marL="1828800" indent="0" algn="l" defTabSz="914400" rtl="0" eaLnBrk="1" latinLnBrk="0" hangingPunct="1">
        <a:spcBef>
          <a:spcPct val="20000"/>
        </a:spcBef>
        <a:buFont typeface="Arial" pitchFamily="34" charset="0"/>
        <a:buNone/>
        <a:defRPr sz="2800" b="0" i="0" kern="1200">
          <a:solidFill>
            <a:srgbClr val="595959"/>
          </a:solidFill>
          <a:latin typeface="+mn-lt"/>
          <a:ea typeface="+mn-ea"/>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ound Same Side Corner Rectangle 6"/>
          <p:cNvSpPr/>
          <p:nvPr userDrawn="1"/>
        </p:nvSpPr>
        <p:spPr>
          <a:xfrm rot="5400000">
            <a:off x="8753792" y="1819924"/>
            <a:ext cx="472533"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1</a:t>
            </a:r>
          </a:p>
        </p:txBody>
      </p:sp>
      <p:sp>
        <p:nvSpPr>
          <p:cNvPr id="13" name="Round Same Side Corner Rectangle 12"/>
          <p:cNvSpPr/>
          <p:nvPr userDrawn="1"/>
        </p:nvSpPr>
        <p:spPr>
          <a:xfrm rot="5400000">
            <a:off x="8753795" y="2297598"/>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2</a:t>
            </a:r>
          </a:p>
        </p:txBody>
      </p:sp>
      <p:sp>
        <p:nvSpPr>
          <p:cNvPr id="14" name="Round Same Side Corner Rectangle 13"/>
          <p:cNvSpPr/>
          <p:nvPr userDrawn="1"/>
        </p:nvSpPr>
        <p:spPr>
          <a:xfrm rot="5400000">
            <a:off x="8753795" y="277526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3</a:t>
            </a:r>
          </a:p>
        </p:txBody>
      </p:sp>
      <p:sp>
        <p:nvSpPr>
          <p:cNvPr id="15" name="Round Same Side Corner Rectangle 14"/>
          <p:cNvSpPr/>
          <p:nvPr userDrawn="1"/>
        </p:nvSpPr>
        <p:spPr>
          <a:xfrm rot="5400000">
            <a:off x="8753795" y="325293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4</a:t>
            </a:r>
          </a:p>
        </p:txBody>
      </p:sp>
      <p:sp>
        <p:nvSpPr>
          <p:cNvPr id="16" name="Round Same Side Corner Rectangle 15"/>
          <p:cNvSpPr/>
          <p:nvPr userDrawn="1"/>
        </p:nvSpPr>
        <p:spPr>
          <a:xfrm rot="5400000">
            <a:off x="8753795" y="373060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5</a:t>
            </a:r>
          </a:p>
        </p:txBody>
      </p:sp>
      <p:sp>
        <p:nvSpPr>
          <p:cNvPr id="17" name="Round Same Side Corner Rectangle 16"/>
          <p:cNvSpPr/>
          <p:nvPr userDrawn="1"/>
        </p:nvSpPr>
        <p:spPr>
          <a:xfrm rot="5400000">
            <a:off x="8753795" y="4208275"/>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6</a:t>
            </a:r>
          </a:p>
        </p:txBody>
      </p:sp>
      <p:sp>
        <p:nvSpPr>
          <p:cNvPr id="20" name="Round Same Side Corner Rectangle 19"/>
          <p:cNvSpPr/>
          <p:nvPr userDrawn="1"/>
        </p:nvSpPr>
        <p:spPr>
          <a:xfrm rot="5400000">
            <a:off x="8720059" y="1308515"/>
            <a:ext cx="539999"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36000" tIns="0" rIns="0" bIns="0" rtlCol="0" anchor="ctr" anchorCtr="0">
            <a:noAutofit/>
          </a:bodyPr>
          <a:lstStyle/>
          <a:p>
            <a:pPr algn="l">
              <a:spcAft>
                <a:spcPts val="600"/>
              </a:spcAft>
            </a:pPr>
            <a:r>
              <a:rPr lang="en-US" sz="900" b="0" i="0" dirty="0" smtClean="0">
                <a:latin typeface="Arial"/>
                <a:cs typeface="Arial"/>
              </a:rPr>
              <a:t>Introduction</a:t>
            </a:r>
          </a:p>
        </p:txBody>
      </p:sp>
      <p:sp>
        <p:nvSpPr>
          <p:cNvPr id="18" name="Rectangle 17"/>
          <p:cNvSpPr/>
          <p:nvPr userDrawn="1"/>
        </p:nvSpPr>
        <p:spPr>
          <a:xfrm rot="10800000">
            <a:off x="8817648" y="675410"/>
            <a:ext cx="326352" cy="3948545"/>
          </a:xfrm>
          <a:prstGeom prst="rect">
            <a:avLst/>
          </a:prstGeom>
          <a:gradFill flip="none" rotWithShape="1">
            <a:gsLst>
              <a:gs pos="13000">
                <a:schemeClr val="bg1"/>
              </a:gs>
              <a:gs pos="55000">
                <a:schemeClr val="bg2"/>
              </a:gs>
              <a:gs pos="33000">
                <a:schemeClr val="bg1">
                  <a:alpha val="0"/>
                </a:schemeClr>
              </a:gs>
            </a:gsLst>
            <a:lin ang="16200000" scaled="0"/>
            <a:tileRect/>
          </a:gradFill>
          <a:ln w="3175" cmpd="sng">
            <a:noFill/>
          </a:ln>
        </p:spPr>
        <p:style>
          <a:lnRef idx="2">
            <a:schemeClr val="accent1">
              <a:shade val="50000"/>
            </a:schemeClr>
          </a:lnRef>
          <a:fillRef idx="1">
            <a:schemeClr val="accent1"/>
          </a:fillRef>
          <a:effectRef idx="0">
            <a:schemeClr val="accent1"/>
          </a:effectRef>
          <a:fontRef idx="minor">
            <a:schemeClr val="lt1"/>
          </a:fontRef>
        </p:style>
        <p:txBody>
          <a:bodyPr lIns="144000" tIns="72000" rIns="72000" bIns="72000" rtlCol="0" anchor="t" anchorCtr="0"/>
          <a:lstStyle/>
          <a:p>
            <a:pPr lvl="0"/>
            <a:endParaRPr lang="en-US" sz="1600" dirty="0" err="1" smtClean="0">
              <a:solidFill>
                <a:schemeClr val="accent6"/>
              </a:solidFill>
              <a:latin typeface="Franklin Gothic Medium"/>
            </a:endParaRPr>
          </a:p>
        </p:txBody>
      </p:sp>
      <p:sp>
        <p:nvSpPr>
          <p:cNvPr id="19" name="Rounded Rectangle 18"/>
          <p:cNvSpPr/>
          <p:nvPr userDrawn="1"/>
        </p:nvSpPr>
        <p:spPr>
          <a:xfrm>
            <a:off x="292444" y="140286"/>
            <a:ext cx="8543861" cy="4880464"/>
          </a:xfrm>
          <a:prstGeom prst="roundRect">
            <a:avLst>
              <a:gd name="adj" fmla="val 4067"/>
            </a:avLst>
          </a:prstGeom>
          <a:solidFill>
            <a:srgbClr val="FFFFFF"/>
          </a:solidFill>
          <a:ln>
            <a:noFill/>
          </a:ln>
          <a:effectLst>
            <a:outerShdw blurRad="136525" dir="1560000" sx="102000" sy="102000" algn="l" rotWithShape="0">
              <a:srgbClr val="40614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21" name="Rectangle 20"/>
          <p:cNvSpPr/>
          <p:nvPr userDrawn="1"/>
        </p:nvSpPr>
        <p:spPr>
          <a:xfrm>
            <a:off x="150398" y="0"/>
            <a:ext cx="5765262" cy="5143500"/>
          </a:xfrm>
          <a:prstGeom prst="rect">
            <a:avLst/>
          </a:prstGeom>
          <a:gradFill flip="none" rotWithShape="1">
            <a:gsLst>
              <a:gs pos="49000">
                <a:srgbClr val="FFFFFF"/>
              </a:gs>
              <a:gs pos="100000">
                <a:schemeClr val="bg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2" name="Title Placeholder 1"/>
          <p:cNvSpPr>
            <a:spLocks noGrp="1"/>
          </p:cNvSpPr>
          <p:nvPr>
            <p:ph type="title"/>
          </p:nvPr>
        </p:nvSpPr>
        <p:spPr>
          <a:xfrm>
            <a:off x="457200" y="205979"/>
            <a:ext cx="8229600" cy="504067"/>
          </a:xfrm>
          <a:prstGeom prst="rect">
            <a:avLst/>
          </a:prstGeom>
        </p:spPr>
        <p:txBody>
          <a:bodyPr vert="horz" lIns="0" tIns="45720" rIns="0" bIns="45720" rtlCol="0" anchor="ctr">
            <a:normAutofit/>
          </a:bodyPr>
          <a:lstStyle/>
          <a:p>
            <a:r>
              <a:rPr lang="en-GB" dirty="0" smtClean="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0" tIns="0" rIns="0" bIns="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Date Placeholder 3"/>
          <p:cNvSpPr>
            <a:spLocks noGrp="1"/>
          </p:cNvSpPr>
          <p:nvPr>
            <p:ph type="dt" sz="half" idx="2"/>
          </p:nvPr>
        </p:nvSpPr>
        <p:spPr>
          <a:xfrm>
            <a:off x="457200" y="4930201"/>
            <a:ext cx="2133600" cy="273844"/>
          </a:xfrm>
          <a:prstGeom prst="rect">
            <a:avLst/>
          </a:prstGeom>
        </p:spPr>
        <p:txBody>
          <a:bodyPr vert="horz" lIns="91440" tIns="45720" rIns="91440" bIns="45720" rtlCol="0" anchor="ctr"/>
          <a:lstStyle>
            <a:lvl1pPr algn="l">
              <a:defRPr sz="600" b="0" i="0">
                <a:solidFill>
                  <a:schemeClr val="tx1">
                    <a:lumMod val="75000"/>
                    <a:lumOff val="25000"/>
                  </a:schemeClr>
                </a:solidFill>
                <a:latin typeface="Arial"/>
                <a:cs typeface="Arial"/>
              </a:defRPr>
            </a:lvl1pPr>
          </a:lstStyle>
          <a:p>
            <a:fld id="{9BEBB380-5C84-4770-B02A-51CCF384466C}" type="datetime4">
              <a:rPr lang="en-GB" smtClean="0"/>
              <a:pPr/>
              <a:t>18 February 2014</a:t>
            </a:fld>
            <a:endParaRPr lang="en-US" dirty="0"/>
          </a:p>
        </p:txBody>
      </p:sp>
      <p:sp>
        <p:nvSpPr>
          <p:cNvPr id="6" name="Slide Number Placeholder 5"/>
          <p:cNvSpPr>
            <a:spLocks noGrp="1"/>
          </p:cNvSpPr>
          <p:nvPr>
            <p:ph type="sldNum" sz="quarter" idx="4"/>
          </p:nvPr>
        </p:nvSpPr>
        <p:spPr>
          <a:xfrm>
            <a:off x="6553200" y="4930201"/>
            <a:ext cx="2133600" cy="273844"/>
          </a:xfrm>
          <a:prstGeom prst="rect">
            <a:avLst/>
          </a:prstGeom>
        </p:spPr>
        <p:txBody>
          <a:bodyPr vert="horz" lIns="91440" tIns="45720" rIns="91440" bIns="45720" rtlCol="0" anchor="ctr"/>
          <a:lstStyle>
            <a:lvl1pPr algn="r">
              <a:defRPr sz="600" b="0" i="0">
                <a:solidFill>
                  <a:schemeClr val="tx1">
                    <a:lumMod val="75000"/>
                    <a:lumOff val="25000"/>
                  </a:schemeClr>
                </a:solidFill>
                <a:latin typeface="Arial"/>
                <a:cs typeface="Arial"/>
              </a:defRPr>
            </a:lvl1pPr>
          </a:lstStyle>
          <a:p>
            <a:fld id="{F62A7892-0A3F-403B-B398-ED250A3D3DB5}"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861832693"/>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806" r:id="rId3"/>
  </p:sldLayoutIdLst>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txStyles>
    <p:titleStyle>
      <a:lvl1pPr algn="l" defTabSz="914400" rtl="0" eaLnBrk="1" latinLnBrk="0" hangingPunct="1">
        <a:spcBef>
          <a:spcPct val="0"/>
        </a:spcBef>
        <a:buNone/>
        <a:defRPr sz="2800" b="0" kern="1200">
          <a:solidFill>
            <a:schemeClr val="tx2">
              <a:lumMod val="65000"/>
              <a:lumOff val="35000"/>
            </a:schemeClr>
          </a:solidFill>
          <a:latin typeface="Calibri"/>
          <a:ea typeface="+mj-ea"/>
          <a:cs typeface="Calibri"/>
        </a:defRPr>
      </a:lvl1pPr>
    </p:titleStyle>
    <p:bodyStyle>
      <a:lvl1pPr marL="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Calibri"/>
        </a:defRPr>
      </a:lvl1pPr>
      <a:lvl2pPr marL="45720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Calibri"/>
        </a:defRPr>
      </a:lvl2pPr>
      <a:lvl3pPr marL="91440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Calibri"/>
        </a:defRPr>
      </a:lvl3pPr>
      <a:lvl4pPr marL="137160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Calibri"/>
        </a:defRPr>
      </a:lvl4pPr>
      <a:lvl5pPr marL="182880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Calibri"/>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ound Same Side Corner Rectangle 6"/>
          <p:cNvSpPr/>
          <p:nvPr userDrawn="1"/>
        </p:nvSpPr>
        <p:spPr>
          <a:xfrm rot="5400000">
            <a:off x="8753792" y="1819924"/>
            <a:ext cx="472533"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1</a:t>
            </a:r>
          </a:p>
        </p:txBody>
      </p:sp>
      <p:sp>
        <p:nvSpPr>
          <p:cNvPr id="13" name="Round Same Side Corner Rectangle 12"/>
          <p:cNvSpPr/>
          <p:nvPr userDrawn="1"/>
        </p:nvSpPr>
        <p:spPr>
          <a:xfrm rot="5400000">
            <a:off x="8753795" y="2297598"/>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2</a:t>
            </a:r>
          </a:p>
        </p:txBody>
      </p:sp>
      <p:sp>
        <p:nvSpPr>
          <p:cNvPr id="14" name="Round Same Side Corner Rectangle 13"/>
          <p:cNvSpPr/>
          <p:nvPr userDrawn="1"/>
        </p:nvSpPr>
        <p:spPr>
          <a:xfrm rot="5400000">
            <a:off x="8753795" y="277526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3</a:t>
            </a:r>
          </a:p>
        </p:txBody>
      </p:sp>
      <p:sp>
        <p:nvSpPr>
          <p:cNvPr id="15" name="Round Same Side Corner Rectangle 14"/>
          <p:cNvSpPr/>
          <p:nvPr userDrawn="1"/>
        </p:nvSpPr>
        <p:spPr>
          <a:xfrm rot="5400000">
            <a:off x="8753795" y="325293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4</a:t>
            </a:r>
          </a:p>
        </p:txBody>
      </p:sp>
      <p:sp>
        <p:nvSpPr>
          <p:cNvPr id="16" name="Round Same Side Corner Rectangle 15"/>
          <p:cNvSpPr/>
          <p:nvPr userDrawn="1"/>
        </p:nvSpPr>
        <p:spPr>
          <a:xfrm rot="5400000">
            <a:off x="8753795" y="373060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5</a:t>
            </a:r>
          </a:p>
        </p:txBody>
      </p:sp>
      <p:sp>
        <p:nvSpPr>
          <p:cNvPr id="17" name="Round Same Side Corner Rectangle 16"/>
          <p:cNvSpPr/>
          <p:nvPr userDrawn="1"/>
        </p:nvSpPr>
        <p:spPr>
          <a:xfrm rot="5400000">
            <a:off x="8753795" y="4208275"/>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6</a:t>
            </a:r>
          </a:p>
        </p:txBody>
      </p:sp>
      <p:sp>
        <p:nvSpPr>
          <p:cNvPr id="20" name="Round Same Side Corner Rectangle 19"/>
          <p:cNvSpPr/>
          <p:nvPr userDrawn="1"/>
        </p:nvSpPr>
        <p:spPr>
          <a:xfrm rot="5400000">
            <a:off x="8720059" y="1308515"/>
            <a:ext cx="539999"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36000" tIns="0" rIns="0" bIns="0" rtlCol="0" anchor="ctr" anchorCtr="0">
            <a:noAutofit/>
          </a:bodyPr>
          <a:lstStyle/>
          <a:p>
            <a:pPr algn="l">
              <a:spcAft>
                <a:spcPts val="600"/>
              </a:spcAft>
            </a:pPr>
            <a:r>
              <a:rPr lang="en-US" sz="900" b="0" i="0" dirty="0" smtClean="0">
                <a:latin typeface="Arial"/>
                <a:cs typeface="Arial"/>
              </a:rPr>
              <a:t>Introduction</a:t>
            </a:r>
          </a:p>
        </p:txBody>
      </p:sp>
      <p:sp>
        <p:nvSpPr>
          <p:cNvPr id="18" name="Rectangle 17"/>
          <p:cNvSpPr/>
          <p:nvPr userDrawn="1"/>
        </p:nvSpPr>
        <p:spPr>
          <a:xfrm rot="10800000">
            <a:off x="8817648" y="675409"/>
            <a:ext cx="326352" cy="3948545"/>
          </a:xfrm>
          <a:prstGeom prst="rect">
            <a:avLst/>
          </a:prstGeom>
          <a:gradFill flip="none" rotWithShape="1">
            <a:gsLst>
              <a:gs pos="26000">
                <a:schemeClr val="bg1"/>
              </a:gs>
              <a:gs pos="63000">
                <a:schemeClr val="bg2"/>
              </a:gs>
              <a:gs pos="41000">
                <a:schemeClr val="bg1">
                  <a:alpha val="0"/>
                </a:schemeClr>
              </a:gs>
            </a:gsLst>
            <a:lin ang="16200000" scaled="0"/>
            <a:tileRect/>
          </a:gradFill>
          <a:ln w="3175" cmpd="sng">
            <a:noFill/>
          </a:ln>
        </p:spPr>
        <p:style>
          <a:lnRef idx="2">
            <a:schemeClr val="accent1">
              <a:shade val="50000"/>
            </a:schemeClr>
          </a:lnRef>
          <a:fillRef idx="1">
            <a:schemeClr val="accent1"/>
          </a:fillRef>
          <a:effectRef idx="0">
            <a:schemeClr val="accent1"/>
          </a:effectRef>
          <a:fontRef idx="minor">
            <a:schemeClr val="lt1"/>
          </a:fontRef>
        </p:style>
        <p:txBody>
          <a:bodyPr lIns="144000" tIns="72000" rIns="72000" bIns="72000" rtlCol="0" anchor="t" anchorCtr="0"/>
          <a:lstStyle/>
          <a:p>
            <a:pPr lvl="0"/>
            <a:endParaRPr lang="en-US" sz="1600" dirty="0" err="1" smtClean="0">
              <a:solidFill>
                <a:schemeClr val="accent6"/>
              </a:solidFill>
              <a:latin typeface="Franklin Gothic Medium"/>
            </a:endParaRPr>
          </a:p>
        </p:txBody>
      </p:sp>
      <p:sp>
        <p:nvSpPr>
          <p:cNvPr id="19" name="Rounded Rectangle 18"/>
          <p:cNvSpPr/>
          <p:nvPr userDrawn="1"/>
        </p:nvSpPr>
        <p:spPr>
          <a:xfrm>
            <a:off x="292444" y="140286"/>
            <a:ext cx="8543861" cy="4880464"/>
          </a:xfrm>
          <a:prstGeom prst="roundRect">
            <a:avLst>
              <a:gd name="adj" fmla="val 4067"/>
            </a:avLst>
          </a:prstGeom>
          <a:solidFill>
            <a:srgbClr val="FFFFFF"/>
          </a:solidFill>
          <a:ln>
            <a:noFill/>
          </a:ln>
          <a:effectLst>
            <a:outerShdw blurRad="136525" dir="1560000" sx="102000" sy="102000" algn="l" rotWithShape="0">
              <a:srgbClr val="40614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21" name="Rectangle 20"/>
          <p:cNvSpPr/>
          <p:nvPr userDrawn="1"/>
        </p:nvSpPr>
        <p:spPr>
          <a:xfrm>
            <a:off x="150398" y="0"/>
            <a:ext cx="5765262" cy="5143500"/>
          </a:xfrm>
          <a:prstGeom prst="rect">
            <a:avLst/>
          </a:prstGeom>
          <a:gradFill flip="none" rotWithShape="1">
            <a:gsLst>
              <a:gs pos="49000">
                <a:srgbClr val="FFFFFF"/>
              </a:gs>
              <a:gs pos="100000">
                <a:schemeClr val="bg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2" name="Title Placeholder 1"/>
          <p:cNvSpPr>
            <a:spLocks noGrp="1"/>
          </p:cNvSpPr>
          <p:nvPr>
            <p:ph type="title"/>
          </p:nvPr>
        </p:nvSpPr>
        <p:spPr>
          <a:xfrm>
            <a:off x="457200" y="205979"/>
            <a:ext cx="8229600" cy="504067"/>
          </a:xfrm>
          <a:prstGeom prst="rect">
            <a:avLst/>
          </a:prstGeom>
        </p:spPr>
        <p:txBody>
          <a:bodyPr vert="horz" lIns="0" tIns="45720" rIns="0" bIns="45720" rtlCol="0" anchor="ctr">
            <a:normAutofit/>
          </a:bodyPr>
          <a:lstStyle/>
          <a:p>
            <a:r>
              <a:rPr lang="en-GB" dirty="0" smtClean="0"/>
              <a:t>Click to edit Master title style</a:t>
            </a:r>
            <a:endParaRPr lang="en-US" dirty="0"/>
          </a:p>
        </p:txBody>
      </p:sp>
      <p:sp>
        <p:nvSpPr>
          <p:cNvPr id="3" name="Text Placeholder 2"/>
          <p:cNvSpPr>
            <a:spLocks noGrp="1"/>
          </p:cNvSpPr>
          <p:nvPr>
            <p:ph type="body" idx="1"/>
          </p:nvPr>
        </p:nvSpPr>
        <p:spPr>
          <a:xfrm>
            <a:off x="909639" y="1202532"/>
            <a:ext cx="7348537" cy="3394472"/>
          </a:xfrm>
          <a:prstGeom prst="rect">
            <a:avLst/>
          </a:prstGeom>
        </p:spPr>
        <p:txBody>
          <a:bodyPr vert="horz" lIns="0" tIns="0" rIns="0" bIns="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Date Placeholder 3"/>
          <p:cNvSpPr>
            <a:spLocks noGrp="1"/>
          </p:cNvSpPr>
          <p:nvPr>
            <p:ph type="dt" sz="half" idx="2"/>
          </p:nvPr>
        </p:nvSpPr>
        <p:spPr>
          <a:xfrm>
            <a:off x="448845" y="4936469"/>
            <a:ext cx="2133600" cy="273844"/>
          </a:xfrm>
          <a:prstGeom prst="rect">
            <a:avLst/>
          </a:prstGeom>
        </p:spPr>
        <p:txBody>
          <a:bodyPr vert="horz" lIns="91440" tIns="45720" rIns="91440" bIns="45720" rtlCol="0" anchor="ctr"/>
          <a:lstStyle>
            <a:lvl1pPr algn="l">
              <a:defRPr sz="600" b="0" i="0">
                <a:solidFill>
                  <a:schemeClr val="tx1">
                    <a:lumMod val="75000"/>
                    <a:lumOff val="25000"/>
                  </a:schemeClr>
                </a:solidFill>
                <a:latin typeface="Arial"/>
                <a:cs typeface="Arial"/>
              </a:defRPr>
            </a:lvl1pPr>
          </a:lstStyle>
          <a:p>
            <a:fld id="{9BEBB380-5C84-4770-B02A-51CCF384466C}" type="datetime4">
              <a:rPr lang="en-GB" smtClean="0"/>
              <a:pPr/>
              <a:t>18 February 2014</a:t>
            </a:fld>
            <a:endParaRPr lang="en-US" dirty="0"/>
          </a:p>
        </p:txBody>
      </p:sp>
      <p:sp>
        <p:nvSpPr>
          <p:cNvPr id="6" name="Slide Number Placeholder 5"/>
          <p:cNvSpPr>
            <a:spLocks noGrp="1"/>
          </p:cNvSpPr>
          <p:nvPr>
            <p:ph type="sldNum" sz="quarter" idx="4"/>
          </p:nvPr>
        </p:nvSpPr>
        <p:spPr>
          <a:xfrm>
            <a:off x="6544845" y="4936469"/>
            <a:ext cx="2133600" cy="273844"/>
          </a:xfrm>
          <a:prstGeom prst="rect">
            <a:avLst/>
          </a:prstGeom>
        </p:spPr>
        <p:txBody>
          <a:bodyPr vert="horz" lIns="91440" tIns="45720" rIns="91440" bIns="45720" rtlCol="0" anchor="ctr"/>
          <a:lstStyle>
            <a:lvl1pPr algn="r">
              <a:defRPr sz="600" b="0" i="0">
                <a:solidFill>
                  <a:schemeClr val="tx1">
                    <a:lumMod val="75000"/>
                    <a:lumOff val="25000"/>
                  </a:schemeClr>
                </a:solidFill>
                <a:latin typeface="Arial"/>
                <a:cs typeface="Arial"/>
              </a:defRPr>
            </a:lvl1pPr>
          </a:lstStyle>
          <a:p>
            <a:fld id="{F62A7892-0A3F-403B-B398-ED250A3D3DB5}"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2415397599"/>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807" r:id="rId3"/>
  </p:sldLayoutIdLst>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txStyles>
    <p:titleStyle>
      <a:lvl1pPr algn="l" defTabSz="914400" rtl="0" eaLnBrk="1" latinLnBrk="0" hangingPunct="1">
        <a:spcBef>
          <a:spcPct val="0"/>
        </a:spcBef>
        <a:buNone/>
        <a:defRPr sz="2800" b="0" kern="1200">
          <a:solidFill>
            <a:schemeClr val="tx2">
              <a:lumMod val="65000"/>
              <a:lumOff val="35000"/>
            </a:schemeClr>
          </a:solidFill>
          <a:latin typeface="Calibri"/>
          <a:ea typeface="+mj-ea"/>
          <a:cs typeface="Calibri"/>
        </a:defRPr>
      </a:lvl1pPr>
    </p:titleStyle>
    <p:bodyStyle>
      <a:lvl1pPr marL="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Calibri"/>
        </a:defRPr>
      </a:lvl1pPr>
      <a:lvl2pPr marL="45720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Calibri"/>
        </a:defRPr>
      </a:lvl2pPr>
      <a:lvl3pPr marL="91440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Calibri"/>
        </a:defRPr>
      </a:lvl3pPr>
      <a:lvl4pPr marL="137160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Calibri"/>
        </a:defRPr>
      </a:lvl4pPr>
      <a:lvl5pPr marL="182880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Calibri"/>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ound Same Side Corner Rectangle 6"/>
          <p:cNvSpPr/>
          <p:nvPr userDrawn="1"/>
        </p:nvSpPr>
        <p:spPr>
          <a:xfrm rot="5400000">
            <a:off x="8753792" y="1819924"/>
            <a:ext cx="472533"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1</a:t>
            </a:r>
          </a:p>
        </p:txBody>
      </p:sp>
      <p:sp>
        <p:nvSpPr>
          <p:cNvPr id="13" name="Round Same Side Corner Rectangle 12"/>
          <p:cNvSpPr/>
          <p:nvPr userDrawn="1"/>
        </p:nvSpPr>
        <p:spPr>
          <a:xfrm rot="5400000">
            <a:off x="8753795" y="2297598"/>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2</a:t>
            </a:r>
          </a:p>
        </p:txBody>
      </p:sp>
      <p:sp>
        <p:nvSpPr>
          <p:cNvPr id="14" name="Round Same Side Corner Rectangle 13"/>
          <p:cNvSpPr/>
          <p:nvPr userDrawn="1"/>
        </p:nvSpPr>
        <p:spPr>
          <a:xfrm rot="5400000">
            <a:off x="8753795" y="277526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3</a:t>
            </a:r>
          </a:p>
        </p:txBody>
      </p:sp>
      <p:sp>
        <p:nvSpPr>
          <p:cNvPr id="15" name="Round Same Side Corner Rectangle 14"/>
          <p:cNvSpPr/>
          <p:nvPr userDrawn="1"/>
        </p:nvSpPr>
        <p:spPr>
          <a:xfrm rot="5400000">
            <a:off x="8753795" y="325293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4</a:t>
            </a:r>
          </a:p>
        </p:txBody>
      </p:sp>
      <p:sp>
        <p:nvSpPr>
          <p:cNvPr id="16" name="Round Same Side Corner Rectangle 15"/>
          <p:cNvSpPr/>
          <p:nvPr userDrawn="1"/>
        </p:nvSpPr>
        <p:spPr>
          <a:xfrm rot="5400000">
            <a:off x="8753795" y="373060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5</a:t>
            </a:r>
          </a:p>
        </p:txBody>
      </p:sp>
      <p:sp>
        <p:nvSpPr>
          <p:cNvPr id="17" name="Round Same Side Corner Rectangle 16"/>
          <p:cNvSpPr/>
          <p:nvPr userDrawn="1"/>
        </p:nvSpPr>
        <p:spPr>
          <a:xfrm rot="5400000">
            <a:off x="8753795" y="4208275"/>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6</a:t>
            </a:r>
          </a:p>
        </p:txBody>
      </p:sp>
      <p:sp>
        <p:nvSpPr>
          <p:cNvPr id="20" name="Round Same Side Corner Rectangle 19"/>
          <p:cNvSpPr/>
          <p:nvPr userDrawn="1"/>
        </p:nvSpPr>
        <p:spPr>
          <a:xfrm rot="5400000">
            <a:off x="8720059" y="1308515"/>
            <a:ext cx="539999"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36000" tIns="0" rIns="0" bIns="0" rtlCol="0" anchor="ctr" anchorCtr="0">
            <a:noAutofit/>
          </a:bodyPr>
          <a:lstStyle/>
          <a:p>
            <a:pPr algn="l">
              <a:spcAft>
                <a:spcPts val="600"/>
              </a:spcAft>
            </a:pPr>
            <a:r>
              <a:rPr lang="en-US" sz="900" b="0" i="0" dirty="0" smtClean="0">
                <a:latin typeface="Arial"/>
                <a:cs typeface="Arial"/>
              </a:rPr>
              <a:t>Introduction</a:t>
            </a:r>
          </a:p>
        </p:txBody>
      </p:sp>
      <p:sp>
        <p:nvSpPr>
          <p:cNvPr id="18" name="Rectangle 17"/>
          <p:cNvSpPr/>
          <p:nvPr userDrawn="1"/>
        </p:nvSpPr>
        <p:spPr>
          <a:xfrm rot="10800000">
            <a:off x="8817648" y="675409"/>
            <a:ext cx="326352" cy="3948545"/>
          </a:xfrm>
          <a:prstGeom prst="rect">
            <a:avLst/>
          </a:prstGeom>
          <a:gradFill flip="none" rotWithShape="1">
            <a:gsLst>
              <a:gs pos="36000">
                <a:schemeClr val="bg1"/>
              </a:gs>
              <a:gs pos="77000">
                <a:schemeClr val="bg2"/>
              </a:gs>
              <a:gs pos="57000">
                <a:schemeClr val="bg1">
                  <a:alpha val="0"/>
                </a:schemeClr>
              </a:gs>
            </a:gsLst>
            <a:lin ang="16200000" scaled="0"/>
            <a:tileRect/>
          </a:gradFill>
          <a:ln w="3175" cmpd="sng">
            <a:noFill/>
          </a:ln>
        </p:spPr>
        <p:style>
          <a:lnRef idx="2">
            <a:schemeClr val="accent1">
              <a:shade val="50000"/>
            </a:schemeClr>
          </a:lnRef>
          <a:fillRef idx="1">
            <a:schemeClr val="accent1"/>
          </a:fillRef>
          <a:effectRef idx="0">
            <a:schemeClr val="accent1"/>
          </a:effectRef>
          <a:fontRef idx="minor">
            <a:schemeClr val="lt1"/>
          </a:fontRef>
        </p:style>
        <p:txBody>
          <a:bodyPr lIns="144000" tIns="72000" rIns="72000" bIns="72000" rtlCol="0" anchor="t" anchorCtr="0"/>
          <a:lstStyle/>
          <a:p>
            <a:pPr lvl="0"/>
            <a:endParaRPr lang="en-US" sz="1600" dirty="0" err="1" smtClean="0">
              <a:solidFill>
                <a:schemeClr val="accent6"/>
              </a:solidFill>
              <a:latin typeface="Franklin Gothic Medium"/>
            </a:endParaRPr>
          </a:p>
        </p:txBody>
      </p:sp>
      <p:sp>
        <p:nvSpPr>
          <p:cNvPr id="19" name="Rounded Rectangle 18"/>
          <p:cNvSpPr/>
          <p:nvPr userDrawn="1"/>
        </p:nvSpPr>
        <p:spPr>
          <a:xfrm>
            <a:off x="292444" y="140286"/>
            <a:ext cx="8543861" cy="4880464"/>
          </a:xfrm>
          <a:prstGeom prst="roundRect">
            <a:avLst>
              <a:gd name="adj" fmla="val 4067"/>
            </a:avLst>
          </a:prstGeom>
          <a:solidFill>
            <a:srgbClr val="FFFFFF"/>
          </a:solidFill>
          <a:ln>
            <a:noFill/>
          </a:ln>
          <a:effectLst>
            <a:outerShdw blurRad="136525" dir="1560000" sx="102000" sy="102000" algn="l" rotWithShape="0">
              <a:srgbClr val="40614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21" name="Rectangle 20"/>
          <p:cNvSpPr/>
          <p:nvPr userDrawn="1"/>
        </p:nvSpPr>
        <p:spPr>
          <a:xfrm>
            <a:off x="150398" y="0"/>
            <a:ext cx="5765262" cy="5143500"/>
          </a:xfrm>
          <a:prstGeom prst="rect">
            <a:avLst/>
          </a:prstGeom>
          <a:gradFill flip="none" rotWithShape="1">
            <a:gsLst>
              <a:gs pos="49000">
                <a:srgbClr val="FFFFFF"/>
              </a:gs>
              <a:gs pos="100000">
                <a:schemeClr val="bg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2" name="Title Placeholder 1"/>
          <p:cNvSpPr>
            <a:spLocks noGrp="1"/>
          </p:cNvSpPr>
          <p:nvPr>
            <p:ph type="title"/>
          </p:nvPr>
        </p:nvSpPr>
        <p:spPr>
          <a:xfrm>
            <a:off x="457200" y="205979"/>
            <a:ext cx="8229600" cy="504067"/>
          </a:xfrm>
          <a:prstGeom prst="rect">
            <a:avLst/>
          </a:prstGeom>
        </p:spPr>
        <p:txBody>
          <a:bodyPr vert="horz" lIns="0" tIns="45720" rIns="0" bIns="45720" rtlCol="0" anchor="ctr">
            <a:normAutofit/>
          </a:bodyPr>
          <a:lstStyle/>
          <a:p>
            <a:r>
              <a:rPr lang="en-GB" dirty="0" smtClean="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0" tIns="0" rIns="0" bIns="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Date Placeholder 3"/>
          <p:cNvSpPr>
            <a:spLocks noGrp="1"/>
          </p:cNvSpPr>
          <p:nvPr>
            <p:ph type="dt" sz="half" idx="2"/>
          </p:nvPr>
        </p:nvSpPr>
        <p:spPr>
          <a:xfrm>
            <a:off x="457200" y="4930206"/>
            <a:ext cx="2133600" cy="273844"/>
          </a:xfrm>
          <a:prstGeom prst="rect">
            <a:avLst/>
          </a:prstGeom>
        </p:spPr>
        <p:txBody>
          <a:bodyPr vert="horz" lIns="91440" tIns="45720" rIns="91440" bIns="45720" rtlCol="0" anchor="ctr"/>
          <a:lstStyle>
            <a:lvl1pPr algn="l">
              <a:defRPr sz="600" b="0" i="0">
                <a:solidFill>
                  <a:schemeClr val="tx1">
                    <a:lumMod val="75000"/>
                    <a:lumOff val="25000"/>
                  </a:schemeClr>
                </a:solidFill>
                <a:latin typeface="Arial"/>
                <a:cs typeface="Arial"/>
              </a:defRPr>
            </a:lvl1pPr>
          </a:lstStyle>
          <a:p>
            <a:fld id="{9BEBB380-5C84-4770-B02A-51CCF384466C}" type="datetime4">
              <a:rPr lang="en-GB" smtClean="0"/>
              <a:pPr/>
              <a:t>18 February 2014</a:t>
            </a:fld>
            <a:endParaRPr lang="en-US" dirty="0"/>
          </a:p>
        </p:txBody>
      </p:sp>
      <p:sp>
        <p:nvSpPr>
          <p:cNvPr id="6" name="Slide Number Placeholder 5"/>
          <p:cNvSpPr>
            <a:spLocks noGrp="1"/>
          </p:cNvSpPr>
          <p:nvPr>
            <p:ph type="sldNum" sz="quarter" idx="4"/>
          </p:nvPr>
        </p:nvSpPr>
        <p:spPr>
          <a:xfrm>
            <a:off x="6553200" y="4930206"/>
            <a:ext cx="2133600" cy="273844"/>
          </a:xfrm>
          <a:prstGeom prst="rect">
            <a:avLst/>
          </a:prstGeom>
        </p:spPr>
        <p:txBody>
          <a:bodyPr vert="horz" lIns="91440" tIns="45720" rIns="91440" bIns="45720" rtlCol="0" anchor="ctr"/>
          <a:lstStyle>
            <a:lvl1pPr algn="r">
              <a:defRPr sz="600" b="0" i="0">
                <a:solidFill>
                  <a:schemeClr val="tx1">
                    <a:lumMod val="75000"/>
                    <a:lumOff val="25000"/>
                  </a:schemeClr>
                </a:solidFill>
                <a:latin typeface="Arial"/>
                <a:cs typeface="Arial"/>
              </a:defRPr>
            </a:lvl1pPr>
          </a:lstStyle>
          <a:p>
            <a:fld id="{F62A7892-0A3F-403B-B398-ED250A3D3DB5}"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1625172663"/>
      </p:ext>
    </p:extLst>
  </p:cSld>
  <p:clrMap bg1="lt1" tx1="dk1" bg2="lt2" tx2="dk2" accent1="accent1" accent2="accent2" accent3="accent3" accent4="accent4" accent5="accent5" accent6="accent6" hlink="hlink" folHlink="folHlink"/>
  <p:sldLayoutIdLst>
    <p:sldLayoutId id="2147483791" r:id="rId1"/>
    <p:sldLayoutId id="2147483808" r:id="rId2"/>
    <p:sldLayoutId id="2147483792" r:id="rId3"/>
    <p:sldLayoutId id="2147483824" r:id="rId4"/>
  </p:sldLayoutIdLst>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txStyles>
    <p:titleStyle>
      <a:lvl1pPr algn="l" defTabSz="914400" rtl="0" eaLnBrk="1" latinLnBrk="0" hangingPunct="1">
        <a:spcBef>
          <a:spcPct val="0"/>
        </a:spcBef>
        <a:buNone/>
        <a:defRPr sz="2800" b="0" kern="1200">
          <a:solidFill>
            <a:schemeClr val="tx2">
              <a:lumMod val="65000"/>
              <a:lumOff val="35000"/>
            </a:schemeClr>
          </a:solidFill>
          <a:latin typeface="Calibri"/>
          <a:ea typeface="+mj-ea"/>
          <a:cs typeface="Calibri"/>
        </a:defRPr>
      </a:lvl1pPr>
    </p:titleStyle>
    <p:bodyStyle>
      <a:lvl1pPr marL="0" indent="0" algn="l" defTabSz="914400" rtl="0" eaLnBrk="1" latinLnBrk="0" hangingPunct="1">
        <a:spcBef>
          <a:spcPct val="20000"/>
        </a:spcBef>
        <a:buFont typeface="Arial" pitchFamily="34" charset="0"/>
        <a:buNone/>
        <a:defRPr sz="1600" b="0" i="0" kern="1200">
          <a:solidFill>
            <a:srgbClr val="595959"/>
          </a:solidFill>
          <a:latin typeface="Arial"/>
          <a:ea typeface="+mn-ea"/>
          <a:cs typeface="Arial"/>
        </a:defRPr>
      </a:lvl1pPr>
      <a:lvl2pPr marL="457200" indent="0" algn="l" defTabSz="914400" rtl="0" eaLnBrk="1" latinLnBrk="0" hangingPunct="1">
        <a:spcBef>
          <a:spcPct val="20000"/>
        </a:spcBef>
        <a:buFont typeface="Arial" pitchFamily="34" charset="0"/>
        <a:buNone/>
        <a:defRPr sz="1600" b="0" i="0" kern="1200">
          <a:solidFill>
            <a:srgbClr val="595959"/>
          </a:solidFill>
          <a:latin typeface="Arial"/>
          <a:ea typeface="+mn-ea"/>
          <a:cs typeface="Arial"/>
        </a:defRPr>
      </a:lvl2pPr>
      <a:lvl3pPr marL="914400" indent="0" algn="l" defTabSz="914400" rtl="0" eaLnBrk="1" latinLnBrk="0" hangingPunct="1">
        <a:spcBef>
          <a:spcPct val="20000"/>
        </a:spcBef>
        <a:buFont typeface="Arial" pitchFamily="34" charset="0"/>
        <a:buNone/>
        <a:defRPr sz="1600" b="0" i="0" kern="1200">
          <a:solidFill>
            <a:srgbClr val="595959"/>
          </a:solidFill>
          <a:latin typeface="Arial"/>
          <a:ea typeface="+mn-ea"/>
          <a:cs typeface="Arial"/>
        </a:defRPr>
      </a:lvl3pPr>
      <a:lvl4pPr marL="1371600" indent="0" algn="l" defTabSz="914400" rtl="0" eaLnBrk="1" latinLnBrk="0" hangingPunct="1">
        <a:spcBef>
          <a:spcPct val="20000"/>
        </a:spcBef>
        <a:buFont typeface="Arial" pitchFamily="34" charset="0"/>
        <a:buNone/>
        <a:defRPr sz="1600" b="0" i="0" kern="1200">
          <a:solidFill>
            <a:srgbClr val="595959"/>
          </a:solidFill>
          <a:latin typeface="Arial"/>
          <a:ea typeface="+mn-ea"/>
          <a:cs typeface="Arial"/>
        </a:defRPr>
      </a:lvl4pPr>
      <a:lvl5pPr marL="1828800" indent="0" algn="l" defTabSz="914400" rtl="0" eaLnBrk="1" latinLnBrk="0" hangingPunct="1">
        <a:spcBef>
          <a:spcPct val="20000"/>
        </a:spcBef>
        <a:buFont typeface="Arial" pitchFamily="34" charset="0"/>
        <a:buNone/>
        <a:defRPr sz="1600" b="0" i="0" kern="1200">
          <a:solidFill>
            <a:srgbClr val="595959"/>
          </a:solidFill>
          <a:latin typeface="Arial"/>
          <a:ea typeface="+mn-ea"/>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ound Same Side Corner Rectangle 6"/>
          <p:cNvSpPr/>
          <p:nvPr userDrawn="1"/>
        </p:nvSpPr>
        <p:spPr>
          <a:xfrm rot="5400000">
            <a:off x="8753792" y="1819924"/>
            <a:ext cx="472533"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1</a:t>
            </a:r>
          </a:p>
        </p:txBody>
      </p:sp>
      <p:sp>
        <p:nvSpPr>
          <p:cNvPr id="13" name="Round Same Side Corner Rectangle 12"/>
          <p:cNvSpPr/>
          <p:nvPr userDrawn="1"/>
        </p:nvSpPr>
        <p:spPr>
          <a:xfrm rot="5400000">
            <a:off x="8753795" y="2297598"/>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2</a:t>
            </a:r>
          </a:p>
        </p:txBody>
      </p:sp>
      <p:sp>
        <p:nvSpPr>
          <p:cNvPr id="14" name="Round Same Side Corner Rectangle 13"/>
          <p:cNvSpPr/>
          <p:nvPr userDrawn="1"/>
        </p:nvSpPr>
        <p:spPr>
          <a:xfrm rot="5400000">
            <a:off x="8753795" y="277526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3</a:t>
            </a:r>
          </a:p>
        </p:txBody>
      </p:sp>
      <p:sp>
        <p:nvSpPr>
          <p:cNvPr id="15" name="Round Same Side Corner Rectangle 14"/>
          <p:cNvSpPr/>
          <p:nvPr userDrawn="1"/>
        </p:nvSpPr>
        <p:spPr>
          <a:xfrm rot="5400000">
            <a:off x="8753795" y="325293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4</a:t>
            </a:r>
          </a:p>
        </p:txBody>
      </p:sp>
      <p:sp>
        <p:nvSpPr>
          <p:cNvPr id="16" name="Round Same Side Corner Rectangle 15"/>
          <p:cNvSpPr/>
          <p:nvPr userDrawn="1"/>
        </p:nvSpPr>
        <p:spPr>
          <a:xfrm rot="5400000">
            <a:off x="8753795" y="373060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5</a:t>
            </a:r>
          </a:p>
        </p:txBody>
      </p:sp>
      <p:sp>
        <p:nvSpPr>
          <p:cNvPr id="17" name="Round Same Side Corner Rectangle 16"/>
          <p:cNvSpPr/>
          <p:nvPr userDrawn="1"/>
        </p:nvSpPr>
        <p:spPr>
          <a:xfrm rot="5400000">
            <a:off x="8753795" y="4208275"/>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6</a:t>
            </a:r>
          </a:p>
        </p:txBody>
      </p:sp>
      <p:sp>
        <p:nvSpPr>
          <p:cNvPr id="20" name="Round Same Side Corner Rectangle 19"/>
          <p:cNvSpPr/>
          <p:nvPr userDrawn="1"/>
        </p:nvSpPr>
        <p:spPr>
          <a:xfrm rot="5400000">
            <a:off x="8720059" y="1308515"/>
            <a:ext cx="539999"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36000" tIns="0" rIns="0" bIns="0" rtlCol="0" anchor="ctr" anchorCtr="0">
            <a:noAutofit/>
          </a:bodyPr>
          <a:lstStyle/>
          <a:p>
            <a:pPr algn="l">
              <a:spcAft>
                <a:spcPts val="600"/>
              </a:spcAft>
            </a:pPr>
            <a:r>
              <a:rPr lang="en-US" sz="900" b="0" i="0" dirty="0" smtClean="0">
                <a:latin typeface="Arial"/>
                <a:cs typeface="Arial"/>
              </a:rPr>
              <a:t>Introduction</a:t>
            </a:r>
          </a:p>
        </p:txBody>
      </p:sp>
      <p:sp>
        <p:nvSpPr>
          <p:cNvPr id="18" name="Rectangle 17"/>
          <p:cNvSpPr/>
          <p:nvPr userDrawn="1"/>
        </p:nvSpPr>
        <p:spPr>
          <a:xfrm rot="10800000">
            <a:off x="8817648" y="675409"/>
            <a:ext cx="326352" cy="3948545"/>
          </a:xfrm>
          <a:prstGeom prst="rect">
            <a:avLst/>
          </a:prstGeom>
          <a:gradFill flip="none" rotWithShape="1">
            <a:gsLst>
              <a:gs pos="49000">
                <a:schemeClr val="bg1"/>
              </a:gs>
              <a:gs pos="88000">
                <a:schemeClr val="bg2"/>
              </a:gs>
              <a:gs pos="65000">
                <a:schemeClr val="bg1">
                  <a:alpha val="0"/>
                </a:schemeClr>
              </a:gs>
            </a:gsLst>
            <a:lin ang="16200000" scaled="0"/>
            <a:tileRect/>
          </a:gradFill>
          <a:ln w="3175" cmpd="sng">
            <a:noFill/>
          </a:ln>
        </p:spPr>
        <p:style>
          <a:lnRef idx="2">
            <a:schemeClr val="accent1">
              <a:shade val="50000"/>
            </a:schemeClr>
          </a:lnRef>
          <a:fillRef idx="1">
            <a:schemeClr val="accent1"/>
          </a:fillRef>
          <a:effectRef idx="0">
            <a:schemeClr val="accent1"/>
          </a:effectRef>
          <a:fontRef idx="minor">
            <a:schemeClr val="lt1"/>
          </a:fontRef>
        </p:style>
        <p:txBody>
          <a:bodyPr lIns="144000" tIns="72000" rIns="72000" bIns="72000" rtlCol="0" anchor="t" anchorCtr="0"/>
          <a:lstStyle/>
          <a:p>
            <a:pPr lvl="0"/>
            <a:endParaRPr lang="en-US" sz="1600" dirty="0" err="1" smtClean="0">
              <a:solidFill>
                <a:schemeClr val="accent6"/>
              </a:solidFill>
              <a:latin typeface="Franklin Gothic Medium"/>
            </a:endParaRPr>
          </a:p>
        </p:txBody>
      </p:sp>
      <p:sp>
        <p:nvSpPr>
          <p:cNvPr id="19" name="Rounded Rectangle 18"/>
          <p:cNvSpPr/>
          <p:nvPr userDrawn="1"/>
        </p:nvSpPr>
        <p:spPr>
          <a:xfrm>
            <a:off x="292444" y="140286"/>
            <a:ext cx="8543861" cy="4880464"/>
          </a:xfrm>
          <a:prstGeom prst="roundRect">
            <a:avLst>
              <a:gd name="adj" fmla="val 4067"/>
            </a:avLst>
          </a:prstGeom>
          <a:solidFill>
            <a:srgbClr val="FFFFFF"/>
          </a:solidFill>
          <a:ln>
            <a:noFill/>
          </a:ln>
          <a:effectLst>
            <a:outerShdw blurRad="136525" dir="1560000" sx="102000" sy="102000" algn="l" rotWithShape="0">
              <a:srgbClr val="40614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21" name="Rectangle 20"/>
          <p:cNvSpPr/>
          <p:nvPr userDrawn="1"/>
        </p:nvSpPr>
        <p:spPr>
          <a:xfrm>
            <a:off x="150398" y="0"/>
            <a:ext cx="5765262" cy="5143500"/>
          </a:xfrm>
          <a:prstGeom prst="rect">
            <a:avLst/>
          </a:prstGeom>
          <a:gradFill flip="none" rotWithShape="1">
            <a:gsLst>
              <a:gs pos="49000">
                <a:srgbClr val="FFFFFF"/>
              </a:gs>
              <a:gs pos="100000">
                <a:schemeClr val="bg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2" name="Title Placeholder 1"/>
          <p:cNvSpPr>
            <a:spLocks noGrp="1"/>
          </p:cNvSpPr>
          <p:nvPr>
            <p:ph type="title"/>
          </p:nvPr>
        </p:nvSpPr>
        <p:spPr>
          <a:xfrm>
            <a:off x="457200" y="205979"/>
            <a:ext cx="8229600" cy="504067"/>
          </a:xfrm>
          <a:prstGeom prst="rect">
            <a:avLst/>
          </a:prstGeom>
        </p:spPr>
        <p:txBody>
          <a:bodyPr vert="horz" lIns="0" tIns="45720" rIns="0" bIns="45720" rtlCol="0" anchor="ctr">
            <a:normAutofit/>
          </a:bodyPr>
          <a:lstStyle/>
          <a:p>
            <a:r>
              <a:rPr lang="en-GB" dirty="0" smtClean="0"/>
              <a:t>Click to edit Master title style</a:t>
            </a:r>
            <a:endParaRPr lang="en-US" dirty="0"/>
          </a:p>
        </p:txBody>
      </p:sp>
      <p:sp>
        <p:nvSpPr>
          <p:cNvPr id="3" name="Text Placeholder 2"/>
          <p:cNvSpPr>
            <a:spLocks noGrp="1"/>
          </p:cNvSpPr>
          <p:nvPr>
            <p:ph type="body" idx="1"/>
          </p:nvPr>
        </p:nvSpPr>
        <p:spPr>
          <a:xfrm>
            <a:off x="909639" y="1200151"/>
            <a:ext cx="7348537" cy="3394472"/>
          </a:xfrm>
          <a:prstGeom prst="rect">
            <a:avLst/>
          </a:prstGeom>
        </p:spPr>
        <p:txBody>
          <a:bodyPr vert="horz" lIns="0" tIns="0" rIns="0" bIns="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Date Placeholder 3"/>
          <p:cNvSpPr>
            <a:spLocks noGrp="1"/>
          </p:cNvSpPr>
          <p:nvPr>
            <p:ph type="dt" sz="half" idx="2"/>
          </p:nvPr>
        </p:nvSpPr>
        <p:spPr>
          <a:xfrm>
            <a:off x="457200" y="4926060"/>
            <a:ext cx="2133600" cy="273844"/>
          </a:xfrm>
          <a:prstGeom prst="rect">
            <a:avLst/>
          </a:prstGeom>
        </p:spPr>
        <p:txBody>
          <a:bodyPr vert="horz" lIns="91440" tIns="45720" rIns="91440" bIns="45720" rtlCol="0" anchor="ctr"/>
          <a:lstStyle>
            <a:lvl1pPr algn="l">
              <a:defRPr sz="600" b="0" i="0">
                <a:solidFill>
                  <a:schemeClr val="tx1">
                    <a:lumMod val="75000"/>
                    <a:lumOff val="25000"/>
                  </a:schemeClr>
                </a:solidFill>
                <a:latin typeface="Arial"/>
                <a:cs typeface="Arial"/>
              </a:defRPr>
            </a:lvl1pPr>
          </a:lstStyle>
          <a:p>
            <a:fld id="{9BEBB380-5C84-4770-B02A-51CCF384466C}" type="datetime4">
              <a:rPr lang="en-GB" smtClean="0"/>
              <a:pPr/>
              <a:t>18 February 2014</a:t>
            </a:fld>
            <a:endParaRPr lang="en-US" dirty="0"/>
          </a:p>
        </p:txBody>
      </p:sp>
      <p:sp>
        <p:nvSpPr>
          <p:cNvPr id="6" name="Slide Number Placeholder 5"/>
          <p:cNvSpPr>
            <a:spLocks noGrp="1"/>
          </p:cNvSpPr>
          <p:nvPr>
            <p:ph type="sldNum" sz="quarter" idx="4"/>
          </p:nvPr>
        </p:nvSpPr>
        <p:spPr>
          <a:xfrm>
            <a:off x="6553200" y="4926060"/>
            <a:ext cx="2133600" cy="273844"/>
          </a:xfrm>
          <a:prstGeom prst="rect">
            <a:avLst/>
          </a:prstGeom>
        </p:spPr>
        <p:txBody>
          <a:bodyPr vert="horz" lIns="91440" tIns="45720" rIns="91440" bIns="45720" rtlCol="0" anchor="ctr"/>
          <a:lstStyle>
            <a:lvl1pPr algn="r">
              <a:defRPr sz="600" b="0" i="0">
                <a:solidFill>
                  <a:schemeClr val="tx1">
                    <a:lumMod val="75000"/>
                    <a:lumOff val="25000"/>
                  </a:schemeClr>
                </a:solidFill>
                <a:latin typeface="Arial"/>
                <a:cs typeface="Arial"/>
              </a:defRPr>
            </a:lvl1pPr>
          </a:lstStyle>
          <a:p>
            <a:fld id="{F62A7892-0A3F-403B-B398-ED250A3D3DB5}"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817870772"/>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809" r:id="rId3"/>
    <p:sldLayoutId id="2147483827" r:id="rId4"/>
  </p:sldLayoutIdLst>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txStyles>
    <p:titleStyle>
      <a:lvl1pPr algn="l" defTabSz="914400" rtl="0" eaLnBrk="1" latinLnBrk="0" hangingPunct="1">
        <a:spcBef>
          <a:spcPct val="0"/>
        </a:spcBef>
        <a:buNone/>
        <a:defRPr sz="2800" b="0" kern="1200">
          <a:solidFill>
            <a:schemeClr val="tx2">
              <a:lumMod val="65000"/>
              <a:lumOff val="35000"/>
            </a:schemeClr>
          </a:solidFill>
          <a:latin typeface="Calibri"/>
          <a:ea typeface="+mj-ea"/>
          <a:cs typeface="Calibri"/>
        </a:defRPr>
      </a:lvl1pPr>
    </p:titleStyle>
    <p:bodyStyle>
      <a:lvl1pPr marL="0" indent="0" algn="l" defTabSz="914400" rtl="0" eaLnBrk="1" latinLnBrk="0" hangingPunct="1">
        <a:spcBef>
          <a:spcPct val="20000"/>
        </a:spcBef>
        <a:buFont typeface="Arial" pitchFamily="34" charset="0"/>
        <a:buNone/>
        <a:defRPr sz="1600" b="0" i="0" kern="1200">
          <a:solidFill>
            <a:srgbClr val="595959"/>
          </a:solidFill>
          <a:latin typeface="Arial"/>
          <a:ea typeface="+mn-ea"/>
          <a:cs typeface="Arial"/>
        </a:defRPr>
      </a:lvl1pPr>
      <a:lvl2pPr marL="457200" indent="0" algn="l" defTabSz="914400" rtl="0" eaLnBrk="1" latinLnBrk="0" hangingPunct="1">
        <a:spcBef>
          <a:spcPct val="20000"/>
        </a:spcBef>
        <a:buFont typeface="Arial" pitchFamily="34" charset="0"/>
        <a:buNone/>
        <a:defRPr sz="1600" b="0" i="0" kern="1200">
          <a:solidFill>
            <a:srgbClr val="595959"/>
          </a:solidFill>
          <a:latin typeface="Arial"/>
          <a:ea typeface="+mn-ea"/>
          <a:cs typeface="Arial"/>
        </a:defRPr>
      </a:lvl2pPr>
      <a:lvl3pPr marL="914400" indent="0" algn="l" defTabSz="914400" rtl="0" eaLnBrk="1" latinLnBrk="0" hangingPunct="1">
        <a:spcBef>
          <a:spcPct val="20000"/>
        </a:spcBef>
        <a:buFont typeface="Arial" pitchFamily="34" charset="0"/>
        <a:buNone/>
        <a:defRPr sz="1600" b="0" i="0" kern="1200">
          <a:solidFill>
            <a:srgbClr val="595959"/>
          </a:solidFill>
          <a:latin typeface="Arial"/>
          <a:ea typeface="+mn-ea"/>
          <a:cs typeface="Arial"/>
        </a:defRPr>
      </a:lvl3pPr>
      <a:lvl4pPr marL="1371600" indent="0" algn="l" defTabSz="914400" rtl="0" eaLnBrk="1" latinLnBrk="0" hangingPunct="1">
        <a:spcBef>
          <a:spcPct val="20000"/>
        </a:spcBef>
        <a:buFont typeface="Arial" pitchFamily="34" charset="0"/>
        <a:buNone/>
        <a:defRPr sz="1600" b="0" i="0" kern="1200">
          <a:solidFill>
            <a:srgbClr val="595959"/>
          </a:solidFill>
          <a:latin typeface="Arial"/>
          <a:ea typeface="+mn-ea"/>
          <a:cs typeface="Arial"/>
        </a:defRPr>
      </a:lvl4pPr>
      <a:lvl5pPr marL="1828800" indent="0" algn="l" defTabSz="914400" rtl="0" eaLnBrk="1" latinLnBrk="0" hangingPunct="1">
        <a:spcBef>
          <a:spcPct val="20000"/>
        </a:spcBef>
        <a:buFont typeface="Arial" pitchFamily="34" charset="0"/>
        <a:buNone/>
        <a:defRPr sz="1600" b="0" i="0" kern="1200">
          <a:solidFill>
            <a:srgbClr val="595959"/>
          </a:solidFill>
          <a:latin typeface="Arial"/>
          <a:ea typeface="+mn-ea"/>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ound Same Side Corner Rectangle 6"/>
          <p:cNvSpPr/>
          <p:nvPr userDrawn="1"/>
        </p:nvSpPr>
        <p:spPr>
          <a:xfrm rot="5400000">
            <a:off x="8753792" y="1819924"/>
            <a:ext cx="472533"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1</a:t>
            </a:r>
          </a:p>
        </p:txBody>
      </p:sp>
      <p:sp>
        <p:nvSpPr>
          <p:cNvPr id="13" name="Round Same Side Corner Rectangle 12"/>
          <p:cNvSpPr/>
          <p:nvPr userDrawn="1"/>
        </p:nvSpPr>
        <p:spPr>
          <a:xfrm rot="5400000">
            <a:off x="8753795" y="2297598"/>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2</a:t>
            </a:r>
          </a:p>
        </p:txBody>
      </p:sp>
      <p:sp>
        <p:nvSpPr>
          <p:cNvPr id="14" name="Round Same Side Corner Rectangle 13"/>
          <p:cNvSpPr/>
          <p:nvPr userDrawn="1"/>
        </p:nvSpPr>
        <p:spPr>
          <a:xfrm rot="5400000">
            <a:off x="8753795" y="277526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3</a:t>
            </a:r>
          </a:p>
        </p:txBody>
      </p:sp>
      <p:sp>
        <p:nvSpPr>
          <p:cNvPr id="15" name="Round Same Side Corner Rectangle 14"/>
          <p:cNvSpPr/>
          <p:nvPr userDrawn="1"/>
        </p:nvSpPr>
        <p:spPr>
          <a:xfrm rot="5400000">
            <a:off x="8753795" y="325293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4</a:t>
            </a:r>
          </a:p>
        </p:txBody>
      </p:sp>
      <p:sp>
        <p:nvSpPr>
          <p:cNvPr id="16" name="Round Same Side Corner Rectangle 15"/>
          <p:cNvSpPr/>
          <p:nvPr userDrawn="1"/>
        </p:nvSpPr>
        <p:spPr>
          <a:xfrm rot="5400000">
            <a:off x="8753795" y="373060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5</a:t>
            </a:r>
          </a:p>
        </p:txBody>
      </p:sp>
      <p:sp>
        <p:nvSpPr>
          <p:cNvPr id="17" name="Round Same Side Corner Rectangle 16"/>
          <p:cNvSpPr/>
          <p:nvPr userDrawn="1"/>
        </p:nvSpPr>
        <p:spPr>
          <a:xfrm rot="5400000">
            <a:off x="8753795" y="4208275"/>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6</a:t>
            </a:r>
          </a:p>
        </p:txBody>
      </p:sp>
      <p:sp>
        <p:nvSpPr>
          <p:cNvPr id="20" name="Round Same Side Corner Rectangle 19"/>
          <p:cNvSpPr/>
          <p:nvPr userDrawn="1"/>
        </p:nvSpPr>
        <p:spPr>
          <a:xfrm rot="5400000">
            <a:off x="8720059" y="1308515"/>
            <a:ext cx="539999"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36000" tIns="0" rIns="0" bIns="0" rtlCol="0" anchor="ctr" anchorCtr="0">
            <a:noAutofit/>
          </a:bodyPr>
          <a:lstStyle/>
          <a:p>
            <a:pPr algn="l">
              <a:spcAft>
                <a:spcPts val="600"/>
              </a:spcAft>
            </a:pPr>
            <a:r>
              <a:rPr lang="en-US" sz="900" b="0" i="0" dirty="0" smtClean="0">
                <a:latin typeface="Arial"/>
                <a:cs typeface="Arial"/>
              </a:rPr>
              <a:t>Introduction</a:t>
            </a:r>
          </a:p>
        </p:txBody>
      </p:sp>
      <p:sp>
        <p:nvSpPr>
          <p:cNvPr id="18" name="Rectangle 17"/>
          <p:cNvSpPr/>
          <p:nvPr userDrawn="1"/>
        </p:nvSpPr>
        <p:spPr>
          <a:xfrm rot="10800000">
            <a:off x="8817648" y="675409"/>
            <a:ext cx="326352" cy="3948545"/>
          </a:xfrm>
          <a:prstGeom prst="rect">
            <a:avLst/>
          </a:prstGeom>
          <a:gradFill flip="none" rotWithShape="1">
            <a:gsLst>
              <a:gs pos="61000">
                <a:schemeClr val="bg1"/>
              </a:gs>
              <a:gs pos="98000">
                <a:schemeClr val="bg2"/>
              </a:gs>
              <a:gs pos="81000">
                <a:schemeClr val="bg1">
                  <a:alpha val="0"/>
                </a:schemeClr>
              </a:gs>
            </a:gsLst>
            <a:lin ang="16200000" scaled="0"/>
            <a:tileRect/>
          </a:gradFill>
          <a:ln w="3175" cmpd="sng">
            <a:noFill/>
          </a:ln>
        </p:spPr>
        <p:style>
          <a:lnRef idx="2">
            <a:schemeClr val="accent1">
              <a:shade val="50000"/>
            </a:schemeClr>
          </a:lnRef>
          <a:fillRef idx="1">
            <a:schemeClr val="accent1"/>
          </a:fillRef>
          <a:effectRef idx="0">
            <a:schemeClr val="accent1"/>
          </a:effectRef>
          <a:fontRef idx="minor">
            <a:schemeClr val="lt1"/>
          </a:fontRef>
        </p:style>
        <p:txBody>
          <a:bodyPr lIns="144000" tIns="72000" rIns="72000" bIns="72000" rtlCol="0" anchor="t" anchorCtr="0"/>
          <a:lstStyle/>
          <a:p>
            <a:pPr lvl="0"/>
            <a:endParaRPr lang="en-US" sz="1600" dirty="0" err="1" smtClean="0">
              <a:solidFill>
                <a:schemeClr val="accent6"/>
              </a:solidFill>
              <a:latin typeface="Franklin Gothic Medium"/>
            </a:endParaRPr>
          </a:p>
        </p:txBody>
      </p:sp>
      <p:sp>
        <p:nvSpPr>
          <p:cNvPr id="19" name="Rounded Rectangle 18"/>
          <p:cNvSpPr/>
          <p:nvPr userDrawn="1"/>
        </p:nvSpPr>
        <p:spPr>
          <a:xfrm>
            <a:off x="292444" y="140286"/>
            <a:ext cx="8543861" cy="4880464"/>
          </a:xfrm>
          <a:prstGeom prst="roundRect">
            <a:avLst>
              <a:gd name="adj" fmla="val 4067"/>
            </a:avLst>
          </a:prstGeom>
          <a:solidFill>
            <a:srgbClr val="FFFFFF"/>
          </a:solidFill>
          <a:ln>
            <a:noFill/>
          </a:ln>
          <a:effectLst>
            <a:outerShdw blurRad="136525" dir="1560000" sx="102000" sy="102000" algn="l" rotWithShape="0">
              <a:srgbClr val="40614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21" name="Rectangle 20"/>
          <p:cNvSpPr/>
          <p:nvPr userDrawn="1"/>
        </p:nvSpPr>
        <p:spPr>
          <a:xfrm>
            <a:off x="150398" y="0"/>
            <a:ext cx="5765262" cy="5143500"/>
          </a:xfrm>
          <a:prstGeom prst="rect">
            <a:avLst/>
          </a:prstGeom>
          <a:gradFill flip="none" rotWithShape="1">
            <a:gsLst>
              <a:gs pos="49000">
                <a:srgbClr val="FFFFFF"/>
              </a:gs>
              <a:gs pos="100000">
                <a:schemeClr val="bg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2" name="Title Placeholder 1"/>
          <p:cNvSpPr>
            <a:spLocks noGrp="1"/>
          </p:cNvSpPr>
          <p:nvPr>
            <p:ph type="title"/>
          </p:nvPr>
        </p:nvSpPr>
        <p:spPr>
          <a:xfrm>
            <a:off x="457200" y="205979"/>
            <a:ext cx="8229600" cy="504067"/>
          </a:xfrm>
          <a:prstGeom prst="rect">
            <a:avLst/>
          </a:prstGeom>
        </p:spPr>
        <p:txBody>
          <a:bodyPr vert="horz" lIns="0" tIns="45720" rIns="0" bIns="45720" rtlCol="0" anchor="ctr">
            <a:normAutofit/>
          </a:bodyPr>
          <a:lstStyle/>
          <a:p>
            <a:r>
              <a:rPr lang="en-GB" dirty="0" smtClean="0"/>
              <a:t>Click to edit Master title style</a:t>
            </a:r>
            <a:endParaRPr lang="en-US" dirty="0"/>
          </a:p>
        </p:txBody>
      </p:sp>
      <p:sp>
        <p:nvSpPr>
          <p:cNvPr id="3" name="Text Placeholder 2"/>
          <p:cNvSpPr>
            <a:spLocks noGrp="1"/>
          </p:cNvSpPr>
          <p:nvPr>
            <p:ph type="body" idx="1"/>
          </p:nvPr>
        </p:nvSpPr>
        <p:spPr>
          <a:xfrm>
            <a:off x="909639" y="1200151"/>
            <a:ext cx="7348537" cy="3394472"/>
          </a:xfrm>
          <a:prstGeom prst="rect">
            <a:avLst/>
          </a:prstGeom>
        </p:spPr>
        <p:txBody>
          <a:bodyPr vert="horz" lIns="0" tIns="0" rIns="0" bIns="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Date Placeholder 3"/>
          <p:cNvSpPr>
            <a:spLocks noGrp="1"/>
          </p:cNvSpPr>
          <p:nvPr>
            <p:ph type="dt" sz="half" idx="2"/>
          </p:nvPr>
        </p:nvSpPr>
        <p:spPr>
          <a:xfrm>
            <a:off x="444500" y="4938594"/>
            <a:ext cx="2133600" cy="273844"/>
          </a:xfrm>
          <a:prstGeom prst="rect">
            <a:avLst/>
          </a:prstGeom>
        </p:spPr>
        <p:txBody>
          <a:bodyPr vert="horz" lIns="91440" tIns="45720" rIns="91440" bIns="45720" rtlCol="0" anchor="ctr"/>
          <a:lstStyle>
            <a:lvl1pPr algn="l">
              <a:defRPr sz="600" b="0" i="0">
                <a:solidFill>
                  <a:schemeClr val="tx1">
                    <a:lumMod val="75000"/>
                    <a:lumOff val="25000"/>
                  </a:schemeClr>
                </a:solidFill>
                <a:latin typeface="Arial"/>
                <a:cs typeface="Arial"/>
              </a:defRPr>
            </a:lvl1pPr>
          </a:lstStyle>
          <a:p>
            <a:fld id="{9BEBB380-5C84-4770-B02A-51CCF384466C}" type="datetime4">
              <a:rPr lang="en-GB" smtClean="0"/>
              <a:pPr/>
              <a:t>18 February 2014</a:t>
            </a:fld>
            <a:endParaRPr lang="en-US" dirty="0"/>
          </a:p>
        </p:txBody>
      </p:sp>
      <p:sp>
        <p:nvSpPr>
          <p:cNvPr id="6" name="Slide Number Placeholder 5"/>
          <p:cNvSpPr>
            <a:spLocks noGrp="1"/>
          </p:cNvSpPr>
          <p:nvPr>
            <p:ph type="sldNum" sz="quarter" idx="4"/>
          </p:nvPr>
        </p:nvSpPr>
        <p:spPr>
          <a:xfrm>
            <a:off x="6540500" y="4938594"/>
            <a:ext cx="2133600" cy="273844"/>
          </a:xfrm>
          <a:prstGeom prst="rect">
            <a:avLst/>
          </a:prstGeom>
        </p:spPr>
        <p:txBody>
          <a:bodyPr vert="horz" lIns="91440" tIns="45720" rIns="91440" bIns="45720" rtlCol="0" anchor="ctr"/>
          <a:lstStyle>
            <a:lvl1pPr algn="r">
              <a:defRPr sz="600" b="0" i="0">
                <a:solidFill>
                  <a:schemeClr val="tx1">
                    <a:lumMod val="75000"/>
                    <a:lumOff val="25000"/>
                  </a:schemeClr>
                </a:solidFill>
                <a:latin typeface="Arial"/>
                <a:cs typeface="Arial"/>
              </a:defRPr>
            </a:lvl1pPr>
          </a:lstStyle>
          <a:p>
            <a:fld id="{F62A7892-0A3F-403B-B398-ED250A3D3DB5}"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3361820069"/>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810" r:id="rId3"/>
  </p:sldLayoutIdLst>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txStyles>
    <p:titleStyle>
      <a:lvl1pPr algn="l" defTabSz="914400" rtl="0" eaLnBrk="1" latinLnBrk="0" hangingPunct="1">
        <a:spcBef>
          <a:spcPct val="0"/>
        </a:spcBef>
        <a:buNone/>
        <a:defRPr sz="2800" b="0" kern="1200">
          <a:solidFill>
            <a:schemeClr val="tx2">
              <a:lumMod val="65000"/>
              <a:lumOff val="35000"/>
            </a:schemeClr>
          </a:solidFill>
          <a:latin typeface="Calibri"/>
          <a:ea typeface="+mj-ea"/>
          <a:cs typeface="Calibri"/>
        </a:defRPr>
      </a:lvl1pPr>
    </p:titleStyle>
    <p:bodyStyle>
      <a:lvl1pPr marL="0" indent="0" algn="l" defTabSz="914400" rtl="0" eaLnBrk="1" latinLnBrk="0" hangingPunct="1">
        <a:spcBef>
          <a:spcPct val="20000"/>
        </a:spcBef>
        <a:buFont typeface="Arial" pitchFamily="34" charset="0"/>
        <a:buNone/>
        <a:defRPr sz="1600" b="0" i="0" kern="1200">
          <a:solidFill>
            <a:srgbClr val="595959"/>
          </a:solidFill>
          <a:latin typeface="Arial"/>
          <a:ea typeface="+mn-ea"/>
          <a:cs typeface="Arial"/>
        </a:defRPr>
      </a:lvl1pPr>
      <a:lvl2pPr marL="457200" indent="0" algn="l" defTabSz="914400" rtl="0" eaLnBrk="1" latinLnBrk="0" hangingPunct="1">
        <a:spcBef>
          <a:spcPct val="20000"/>
        </a:spcBef>
        <a:buFont typeface="Arial" pitchFamily="34" charset="0"/>
        <a:buNone/>
        <a:defRPr sz="1600" b="0" i="0" kern="1200">
          <a:solidFill>
            <a:srgbClr val="595959"/>
          </a:solidFill>
          <a:latin typeface="Arial"/>
          <a:ea typeface="+mn-ea"/>
          <a:cs typeface="Arial"/>
        </a:defRPr>
      </a:lvl2pPr>
      <a:lvl3pPr marL="914400" indent="0" algn="l" defTabSz="914400" rtl="0" eaLnBrk="1" latinLnBrk="0" hangingPunct="1">
        <a:spcBef>
          <a:spcPct val="20000"/>
        </a:spcBef>
        <a:buFont typeface="Arial" pitchFamily="34" charset="0"/>
        <a:buNone/>
        <a:defRPr sz="1600" b="0" i="0" kern="1200">
          <a:solidFill>
            <a:srgbClr val="595959"/>
          </a:solidFill>
          <a:latin typeface="Arial"/>
          <a:ea typeface="+mn-ea"/>
          <a:cs typeface="Arial"/>
        </a:defRPr>
      </a:lvl3pPr>
      <a:lvl4pPr marL="1371600" indent="0" algn="l" defTabSz="914400" rtl="0" eaLnBrk="1" latinLnBrk="0" hangingPunct="1">
        <a:spcBef>
          <a:spcPct val="20000"/>
        </a:spcBef>
        <a:buFont typeface="Arial" pitchFamily="34" charset="0"/>
        <a:buNone/>
        <a:defRPr sz="1600" b="0" i="0" kern="1200">
          <a:solidFill>
            <a:srgbClr val="595959"/>
          </a:solidFill>
          <a:latin typeface="Arial"/>
          <a:ea typeface="+mn-ea"/>
          <a:cs typeface="Arial"/>
        </a:defRPr>
      </a:lvl4pPr>
      <a:lvl5pPr marL="1828800" indent="0" algn="l" defTabSz="914400" rtl="0" eaLnBrk="1" latinLnBrk="0" hangingPunct="1">
        <a:spcBef>
          <a:spcPct val="20000"/>
        </a:spcBef>
        <a:buFont typeface="Arial" pitchFamily="34" charset="0"/>
        <a:buNone/>
        <a:defRPr sz="1600" b="0" i="0" kern="1200">
          <a:solidFill>
            <a:srgbClr val="595959"/>
          </a:solidFill>
          <a:latin typeface="Arial"/>
          <a:ea typeface="+mn-ea"/>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ound Same Side Corner Rectangle 6"/>
          <p:cNvSpPr/>
          <p:nvPr userDrawn="1"/>
        </p:nvSpPr>
        <p:spPr>
          <a:xfrm rot="5400000">
            <a:off x="8753792" y="1819924"/>
            <a:ext cx="472533"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1</a:t>
            </a:r>
          </a:p>
        </p:txBody>
      </p:sp>
      <p:sp>
        <p:nvSpPr>
          <p:cNvPr id="13" name="Round Same Side Corner Rectangle 12"/>
          <p:cNvSpPr/>
          <p:nvPr userDrawn="1"/>
        </p:nvSpPr>
        <p:spPr>
          <a:xfrm rot="5400000">
            <a:off x="8753795" y="2297598"/>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2</a:t>
            </a:r>
          </a:p>
        </p:txBody>
      </p:sp>
      <p:sp>
        <p:nvSpPr>
          <p:cNvPr id="14" name="Round Same Side Corner Rectangle 13"/>
          <p:cNvSpPr/>
          <p:nvPr userDrawn="1"/>
        </p:nvSpPr>
        <p:spPr>
          <a:xfrm rot="5400000">
            <a:off x="8753795" y="277526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3</a:t>
            </a:r>
          </a:p>
        </p:txBody>
      </p:sp>
      <p:sp>
        <p:nvSpPr>
          <p:cNvPr id="15" name="Round Same Side Corner Rectangle 14"/>
          <p:cNvSpPr/>
          <p:nvPr userDrawn="1"/>
        </p:nvSpPr>
        <p:spPr>
          <a:xfrm rot="5400000">
            <a:off x="8753795" y="325293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4</a:t>
            </a:r>
          </a:p>
        </p:txBody>
      </p:sp>
      <p:sp>
        <p:nvSpPr>
          <p:cNvPr id="16" name="Round Same Side Corner Rectangle 15"/>
          <p:cNvSpPr/>
          <p:nvPr userDrawn="1"/>
        </p:nvSpPr>
        <p:spPr>
          <a:xfrm rot="5400000">
            <a:off x="8753795" y="373060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5</a:t>
            </a:r>
          </a:p>
        </p:txBody>
      </p:sp>
      <p:sp>
        <p:nvSpPr>
          <p:cNvPr id="17" name="Round Same Side Corner Rectangle 16"/>
          <p:cNvSpPr/>
          <p:nvPr userDrawn="1"/>
        </p:nvSpPr>
        <p:spPr>
          <a:xfrm rot="5400000">
            <a:off x="8753795" y="4208275"/>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6</a:t>
            </a:r>
          </a:p>
        </p:txBody>
      </p:sp>
      <p:sp>
        <p:nvSpPr>
          <p:cNvPr id="20" name="Round Same Side Corner Rectangle 19"/>
          <p:cNvSpPr/>
          <p:nvPr userDrawn="1"/>
        </p:nvSpPr>
        <p:spPr>
          <a:xfrm rot="5400000">
            <a:off x="8720059" y="1308515"/>
            <a:ext cx="539999"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36000" tIns="0" rIns="0" bIns="0" rtlCol="0" anchor="ctr" anchorCtr="0">
            <a:noAutofit/>
          </a:bodyPr>
          <a:lstStyle/>
          <a:p>
            <a:pPr algn="l">
              <a:spcAft>
                <a:spcPts val="600"/>
              </a:spcAft>
            </a:pPr>
            <a:r>
              <a:rPr lang="en-US" sz="900" b="0" i="0" dirty="0" smtClean="0">
                <a:latin typeface="Arial"/>
                <a:cs typeface="Arial"/>
              </a:rPr>
              <a:t>Introduction</a:t>
            </a:r>
          </a:p>
        </p:txBody>
      </p:sp>
      <p:sp>
        <p:nvSpPr>
          <p:cNvPr id="19" name="Round Same Side Corner Rectangle 18"/>
          <p:cNvSpPr/>
          <p:nvPr userDrawn="1"/>
        </p:nvSpPr>
        <p:spPr>
          <a:xfrm rot="5400000">
            <a:off x="8720059" y="4716984"/>
            <a:ext cx="539999"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36000" tIns="0" rIns="0" bIns="0" rtlCol="0" anchor="ctr" anchorCtr="0">
            <a:noAutofit/>
          </a:bodyPr>
          <a:lstStyle/>
          <a:p>
            <a:pPr algn="l">
              <a:spcAft>
                <a:spcPts val="600"/>
              </a:spcAft>
            </a:pPr>
            <a:r>
              <a:rPr lang="en-US" sz="900" b="0" i="0" dirty="0" smtClean="0">
                <a:latin typeface="Arial"/>
                <a:cs typeface="Arial"/>
              </a:rPr>
              <a:t>Implications</a:t>
            </a:r>
          </a:p>
        </p:txBody>
      </p:sp>
      <p:sp>
        <p:nvSpPr>
          <p:cNvPr id="18" name="Rectangle 17"/>
          <p:cNvSpPr/>
          <p:nvPr userDrawn="1"/>
        </p:nvSpPr>
        <p:spPr>
          <a:xfrm rot="10800000">
            <a:off x="8817648" y="1079500"/>
            <a:ext cx="326352" cy="4064000"/>
          </a:xfrm>
          <a:prstGeom prst="rect">
            <a:avLst/>
          </a:prstGeom>
          <a:gradFill flip="none" rotWithShape="1">
            <a:gsLst>
              <a:gs pos="61000">
                <a:schemeClr val="bg1"/>
              </a:gs>
              <a:gs pos="98000">
                <a:schemeClr val="bg2"/>
              </a:gs>
              <a:gs pos="81000">
                <a:schemeClr val="bg1">
                  <a:alpha val="0"/>
                </a:schemeClr>
              </a:gs>
            </a:gsLst>
            <a:lin ang="16200000" scaled="0"/>
            <a:tileRect/>
          </a:gradFill>
          <a:ln w="3175" cmpd="sng">
            <a:noFill/>
          </a:ln>
        </p:spPr>
        <p:style>
          <a:lnRef idx="2">
            <a:schemeClr val="accent1">
              <a:shade val="50000"/>
            </a:schemeClr>
          </a:lnRef>
          <a:fillRef idx="1">
            <a:schemeClr val="accent1"/>
          </a:fillRef>
          <a:effectRef idx="0">
            <a:schemeClr val="accent1"/>
          </a:effectRef>
          <a:fontRef idx="minor">
            <a:schemeClr val="lt1"/>
          </a:fontRef>
        </p:style>
        <p:txBody>
          <a:bodyPr lIns="144000" tIns="72000" rIns="72000" bIns="72000" rtlCol="0" anchor="t" anchorCtr="0"/>
          <a:lstStyle/>
          <a:p>
            <a:pPr lvl="0"/>
            <a:endParaRPr lang="en-US" sz="1600" dirty="0" err="1" smtClean="0">
              <a:solidFill>
                <a:schemeClr val="accent6"/>
              </a:solidFill>
              <a:latin typeface="Franklin Gothic Medium"/>
            </a:endParaRPr>
          </a:p>
        </p:txBody>
      </p:sp>
      <p:sp>
        <p:nvSpPr>
          <p:cNvPr id="21" name="Rounded Rectangle 20"/>
          <p:cNvSpPr/>
          <p:nvPr userDrawn="1"/>
        </p:nvSpPr>
        <p:spPr>
          <a:xfrm>
            <a:off x="292444" y="140286"/>
            <a:ext cx="8543861" cy="4880464"/>
          </a:xfrm>
          <a:prstGeom prst="roundRect">
            <a:avLst>
              <a:gd name="adj" fmla="val 4067"/>
            </a:avLst>
          </a:prstGeom>
          <a:solidFill>
            <a:srgbClr val="FFFFFF"/>
          </a:solidFill>
          <a:ln>
            <a:noFill/>
          </a:ln>
          <a:effectLst>
            <a:outerShdw blurRad="136525" dir="1560000" sx="102000" sy="102000" algn="l" rotWithShape="0">
              <a:srgbClr val="40614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22" name="Rectangle 21"/>
          <p:cNvSpPr/>
          <p:nvPr userDrawn="1"/>
        </p:nvSpPr>
        <p:spPr>
          <a:xfrm>
            <a:off x="150398" y="0"/>
            <a:ext cx="5765262" cy="5143500"/>
          </a:xfrm>
          <a:prstGeom prst="rect">
            <a:avLst/>
          </a:prstGeom>
          <a:gradFill flip="none" rotWithShape="1">
            <a:gsLst>
              <a:gs pos="49000">
                <a:srgbClr val="FFFFFF"/>
              </a:gs>
              <a:gs pos="100000">
                <a:schemeClr val="bg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2" name="Title Placeholder 1"/>
          <p:cNvSpPr>
            <a:spLocks noGrp="1"/>
          </p:cNvSpPr>
          <p:nvPr>
            <p:ph type="title"/>
          </p:nvPr>
        </p:nvSpPr>
        <p:spPr>
          <a:xfrm>
            <a:off x="457200" y="205979"/>
            <a:ext cx="8229600" cy="504067"/>
          </a:xfrm>
          <a:prstGeom prst="rect">
            <a:avLst/>
          </a:prstGeom>
        </p:spPr>
        <p:txBody>
          <a:bodyPr vert="horz" lIns="0" tIns="45720" rIns="0" bIns="45720" rtlCol="0" anchor="ctr">
            <a:normAutofit/>
          </a:bodyPr>
          <a:lstStyle/>
          <a:p>
            <a:r>
              <a:rPr lang="en-GB" dirty="0" smtClean="0"/>
              <a:t>Click to edit Master title style</a:t>
            </a:r>
            <a:endParaRPr lang="en-US" dirty="0"/>
          </a:p>
        </p:txBody>
      </p:sp>
      <p:sp>
        <p:nvSpPr>
          <p:cNvPr id="3" name="Text Placeholder 2"/>
          <p:cNvSpPr>
            <a:spLocks noGrp="1"/>
          </p:cNvSpPr>
          <p:nvPr>
            <p:ph type="body" idx="1"/>
          </p:nvPr>
        </p:nvSpPr>
        <p:spPr>
          <a:xfrm>
            <a:off x="909639" y="1200151"/>
            <a:ext cx="7348537" cy="3394472"/>
          </a:xfrm>
          <a:prstGeom prst="rect">
            <a:avLst/>
          </a:prstGeom>
        </p:spPr>
        <p:txBody>
          <a:bodyPr vert="horz" lIns="0" tIns="0" rIns="0" bIns="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Date Placeholder 3"/>
          <p:cNvSpPr>
            <a:spLocks noGrp="1"/>
          </p:cNvSpPr>
          <p:nvPr>
            <p:ph type="dt" sz="half" idx="2"/>
          </p:nvPr>
        </p:nvSpPr>
        <p:spPr>
          <a:xfrm>
            <a:off x="457200" y="4938594"/>
            <a:ext cx="2133600" cy="273844"/>
          </a:xfrm>
          <a:prstGeom prst="rect">
            <a:avLst/>
          </a:prstGeom>
        </p:spPr>
        <p:txBody>
          <a:bodyPr vert="horz" lIns="91440" tIns="45720" rIns="91440" bIns="45720" rtlCol="0" anchor="ctr"/>
          <a:lstStyle>
            <a:lvl1pPr algn="l">
              <a:defRPr sz="600" b="0" i="0">
                <a:solidFill>
                  <a:schemeClr val="tx1">
                    <a:lumMod val="75000"/>
                    <a:lumOff val="25000"/>
                  </a:schemeClr>
                </a:solidFill>
                <a:latin typeface="Arial"/>
                <a:cs typeface="Arial"/>
              </a:defRPr>
            </a:lvl1pPr>
          </a:lstStyle>
          <a:p>
            <a:fld id="{9BEBB380-5C84-4770-B02A-51CCF384466C}" type="datetime4">
              <a:rPr lang="en-GB" smtClean="0"/>
              <a:pPr/>
              <a:t>18 February 2014</a:t>
            </a:fld>
            <a:endParaRPr lang="en-US" dirty="0"/>
          </a:p>
        </p:txBody>
      </p:sp>
      <p:sp>
        <p:nvSpPr>
          <p:cNvPr id="6" name="Slide Number Placeholder 5"/>
          <p:cNvSpPr>
            <a:spLocks noGrp="1"/>
          </p:cNvSpPr>
          <p:nvPr>
            <p:ph type="sldNum" sz="quarter" idx="4"/>
          </p:nvPr>
        </p:nvSpPr>
        <p:spPr>
          <a:xfrm>
            <a:off x="6553200" y="4938594"/>
            <a:ext cx="2133600" cy="273844"/>
          </a:xfrm>
          <a:prstGeom prst="rect">
            <a:avLst/>
          </a:prstGeom>
        </p:spPr>
        <p:txBody>
          <a:bodyPr vert="horz" lIns="91440" tIns="45720" rIns="91440" bIns="45720" rtlCol="0" anchor="ctr"/>
          <a:lstStyle>
            <a:lvl1pPr algn="r">
              <a:defRPr sz="600" b="0" i="0">
                <a:solidFill>
                  <a:schemeClr val="tx1">
                    <a:lumMod val="75000"/>
                    <a:lumOff val="25000"/>
                  </a:schemeClr>
                </a:solidFill>
                <a:latin typeface="Arial"/>
                <a:cs typeface="Arial"/>
              </a:defRPr>
            </a:lvl1pPr>
          </a:lstStyle>
          <a:p>
            <a:fld id="{F62A7892-0A3F-403B-B398-ED250A3D3DB5}"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1188887011"/>
      </p:ext>
    </p:extLst>
  </p:cSld>
  <p:clrMap bg1="lt1" tx1="dk1" bg2="lt2" tx2="dk2" accent1="accent1" accent2="accent2" accent3="accent3" accent4="accent4" accent5="accent5" accent6="accent6" hlink="hlink" folHlink="folHlink"/>
  <p:sldLayoutIdLst>
    <p:sldLayoutId id="2147483800" r:id="rId1"/>
    <p:sldLayoutId id="2147483811" r:id="rId2"/>
    <p:sldLayoutId id="2147483801" r:id="rId3"/>
  </p:sldLayoutIdLst>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txStyles>
    <p:titleStyle>
      <a:lvl1pPr algn="l" defTabSz="914400" rtl="0" eaLnBrk="1" latinLnBrk="0" hangingPunct="1">
        <a:spcBef>
          <a:spcPct val="0"/>
        </a:spcBef>
        <a:buNone/>
        <a:defRPr sz="2800" b="0" kern="1200">
          <a:solidFill>
            <a:schemeClr val="tx2">
              <a:lumMod val="65000"/>
              <a:lumOff val="35000"/>
            </a:schemeClr>
          </a:solidFill>
          <a:latin typeface="Calibri"/>
          <a:ea typeface="+mj-ea"/>
          <a:cs typeface="Calibri"/>
        </a:defRPr>
      </a:lvl1pPr>
    </p:titleStyle>
    <p:bodyStyle>
      <a:lvl1pPr marL="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Calibri"/>
        </a:defRPr>
      </a:lvl1pPr>
      <a:lvl2pPr marL="45720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Calibri"/>
        </a:defRPr>
      </a:lvl2pPr>
      <a:lvl3pPr marL="91440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Calibri"/>
        </a:defRPr>
      </a:lvl3pPr>
      <a:lvl4pPr marL="137160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Calibri"/>
        </a:defRPr>
      </a:lvl4pPr>
      <a:lvl5pPr marL="182880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Calibri"/>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ound Same Side Corner Rectangle 6"/>
          <p:cNvSpPr/>
          <p:nvPr userDrawn="1"/>
        </p:nvSpPr>
        <p:spPr>
          <a:xfrm rot="5400000">
            <a:off x="8753792" y="1819924"/>
            <a:ext cx="472533"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1</a:t>
            </a:r>
          </a:p>
        </p:txBody>
      </p:sp>
      <p:sp>
        <p:nvSpPr>
          <p:cNvPr id="13" name="Round Same Side Corner Rectangle 12"/>
          <p:cNvSpPr/>
          <p:nvPr userDrawn="1"/>
        </p:nvSpPr>
        <p:spPr>
          <a:xfrm rot="5400000">
            <a:off x="8753795" y="2297598"/>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2</a:t>
            </a:r>
          </a:p>
        </p:txBody>
      </p:sp>
      <p:sp>
        <p:nvSpPr>
          <p:cNvPr id="14" name="Round Same Side Corner Rectangle 13"/>
          <p:cNvSpPr/>
          <p:nvPr userDrawn="1"/>
        </p:nvSpPr>
        <p:spPr>
          <a:xfrm rot="5400000">
            <a:off x="8753795" y="277526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3</a:t>
            </a:r>
          </a:p>
        </p:txBody>
      </p:sp>
      <p:sp>
        <p:nvSpPr>
          <p:cNvPr id="15" name="Round Same Side Corner Rectangle 14"/>
          <p:cNvSpPr/>
          <p:nvPr userDrawn="1"/>
        </p:nvSpPr>
        <p:spPr>
          <a:xfrm rot="5400000">
            <a:off x="8753795" y="325293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4</a:t>
            </a:r>
          </a:p>
        </p:txBody>
      </p:sp>
      <p:sp>
        <p:nvSpPr>
          <p:cNvPr id="16" name="Round Same Side Corner Rectangle 15"/>
          <p:cNvSpPr/>
          <p:nvPr userDrawn="1"/>
        </p:nvSpPr>
        <p:spPr>
          <a:xfrm rot="5400000">
            <a:off x="8753795" y="373060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5</a:t>
            </a:r>
          </a:p>
        </p:txBody>
      </p:sp>
      <p:sp>
        <p:nvSpPr>
          <p:cNvPr id="17" name="Round Same Side Corner Rectangle 16"/>
          <p:cNvSpPr/>
          <p:nvPr userDrawn="1"/>
        </p:nvSpPr>
        <p:spPr>
          <a:xfrm rot="5400000">
            <a:off x="8753795" y="4208275"/>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6</a:t>
            </a:r>
          </a:p>
        </p:txBody>
      </p:sp>
      <p:sp>
        <p:nvSpPr>
          <p:cNvPr id="20" name="Round Same Side Corner Rectangle 19"/>
          <p:cNvSpPr/>
          <p:nvPr userDrawn="1"/>
        </p:nvSpPr>
        <p:spPr>
          <a:xfrm rot="5400000">
            <a:off x="8720059" y="1308515"/>
            <a:ext cx="539999"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36000" tIns="0" rIns="0" bIns="0" rtlCol="0" anchor="ctr" anchorCtr="0">
            <a:noAutofit/>
          </a:bodyPr>
          <a:lstStyle/>
          <a:p>
            <a:pPr algn="l">
              <a:spcAft>
                <a:spcPts val="600"/>
              </a:spcAft>
            </a:pPr>
            <a:r>
              <a:rPr lang="en-US" sz="900" b="0" i="0" dirty="0" smtClean="0">
                <a:latin typeface="Arial"/>
                <a:cs typeface="Arial"/>
              </a:rPr>
              <a:t>Introduction</a:t>
            </a:r>
          </a:p>
        </p:txBody>
      </p:sp>
      <p:sp>
        <p:nvSpPr>
          <p:cNvPr id="19" name="Round Same Side Corner Rectangle 18"/>
          <p:cNvSpPr/>
          <p:nvPr userDrawn="1"/>
        </p:nvSpPr>
        <p:spPr>
          <a:xfrm rot="5400000">
            <a:off x="8720059" y="4716984"/>
            <a:ext cx="539999"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36000" tIns="0" rIns="0" bIns="0" rtlCol="0" anchor="ctr" anchorCtr="0">
            <a:noAutofit/>
          </a:bodyPr>
          <a:lstStyle/>
          <a:p>
            <a:pPr algn="l">
              <a:spcAft>
                <a:spcPts val="600"/>
              </a:spcAft>
            </a:pPr>
            <a:r>
              <a:rPr lang="en-US" sz="900" b="0" i="0" dirty="0" smtClean="0">
                <a:latin typeface="Arial"/>
                <a:cs typeface="Arial"/>
              </a:rPr>
              <a:t>Implications</a:t>
            </a:r>
          </a:p>
        </p:txBody>
      </p:sp>
      <p:sp>
        <p:nvSpPr>
          <p:cNvPr id="18" name="Rectangle 17"/>
          <p:cNvSpPr/>
          <p:nvPr userDrawn="1"/>
        </p:nvSpPr>
        <p:spPr>
          <a:xfrm rot="10800000">
            <a:off x="8817648" y="1079500"/>
            <a:ext cx="326352" cy="4064000"/>
          </a:xfrm>
          <a:prstGeom prst="rect">
            <a:avLst/>
          </a:prstGeom>
          <a:gradFill flip="none" rotWithShape="1">
            <a:gsLst>
              <a:gs pos="69000">
                <a:schemeClr val="bg1"/>
              </a:gs>
              <a:gs pos="100000">
                <a:schemeClr val="bg1">
                  <a:alpha val="0"/>
                </a:schemeClr>
              </a:gs>
            </a:gsLst>
            <a:lin ang="16200000" scaled="0"/>
            <a:tileRect/>
          </a:gradFill>
          <a:ln w="3175" cmpd="sng">
            <a:noFill/>
          </a:ln>
        </p:spPr>
        <p:style>
          <a:lnRef idx="2">
            <a:schemeClr val="accent1">
              <a:shade val="50000"/>
            </a:schemeClr>
          </a:lnRef>
          <a:fillRef idx="1">
            <a:schemeClr val="accent1"/>
          </a:fillRef>
          <a:effectRef idx="0">
            <a:schemeClr val="accent1"/>
          </a:effectRef>
          <a:fontRef idx="minor">
            <a:schemeClr val="lt1"/>
          </a:fontRef>
        </p:style>
        <p:txBody>
          <a:bodyPr lIns="144000" tIns="72000" rIns="72000" bIns="72000" rtlCol="0" anchor="t" anchorCtr="0"/>
          <a:lstStyle/>
          <a:p>
            <a:pPr lvl="0"/>
            <a:endParaRPr lang="en-US" sz="1600" dirty="0" err="1" smtClean="0">
              <a:solidFill>
                <a:schemeClr val="accent6"/>
              </a:solidFill>
              <a:latin typeface="Franklin Gothic Medium"/>
            </a:endParaRPr>
          </a:p>
        </p:txBody>
      </p:sp>
      <p:sp>
        <p:nvSpPr>
          <p:cNvPr id="21" name="Rounded Rectangle 20"/>
          <p:cNvSpPr/>
          <p:nvPr userDrawn="1"/>
        </p:nvSpPr>
        <p:spPr>
          <a:xfrm>
            <a:off x="292444" y="140286"/>
            <a:ext cx="8543861" cy="4880464"/>
          </a:xfrm>
          <a:prstGeom prst="roundRect">
            <a:avLst>
              <a:gd name="adj" fmla="val 4067"/>
            </a:avLst>
          </a:prstGeom>
          <a:solidFill>
            <a:srgbClr val="FFFFFF"/>
          </a:solidFill>
          <a:ln>
            <a:noFill/>
          </a:ln>
          <a:effectLst>
            <a:outerShdw blurRad="136525" dir="1560000" sx="102000" sy="102000" algn="l" rotWithShape="0">
              <a:srgbClr val="40614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22" name="Rectangle 21"/>
          <p:cNvSpPr/>
          <p:nvPr userDrawn="1"/>
        </p:nvSpPr>
        <p:spPr>
          <a:xfrm>
            <a:off x="150398" y="0"/>
            <a:ext cx="5765262" cy="5143500"/>
          </a:xfrm>
          <a:prstGeom prst="rect">
            <a:avLst/>
          </a:prstGeom>
          <a:gradFill flip="none" rotWithShape="1">
            <a:gsLst>
              <a:gs pos="49000">
                <a:srgbClr val="FFFFFF"/>
              </a:gs>
              <a:gs pos="100000">
                <a:schemeClr val="bg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2" name="Title Placeholder 1"/>
          <p:cNvSpPr>
            <a:spLocks noGrp="1"/>
          </p:cNvSpPr>
          <p:nvPr>
            <p:ph type="title"/>
          </p:nvPr>
        </p:nvSpPr>
        <p:spPr>
          <a:xfrm>
            <a:off x="457200" y="205979"/>
            <a:ext cx="8229600" cy="504067"/>
          </a:xfrm>
          <a:prstGeom prst="rect">
            <a:avLst/>
          </a:prstGeom>
        </p:spPr>
        <p:txBody>
          <a:bodyPr vert="horz" lIns="0" tIns="45720" rIns="0" bIns="45720" rtlCol="0" anchor="ctr">
            <a:normAutofit/>
          </a:bodyPr>
          <a:lstStyle/>
          <a:p>
            <a:r>
              <a:rPr lang="en-GB" dirty="0" smtClean="0"/>
              <a:t>Click to edit Master title style</a:t>
            </a:r>
            <a:endParaRPr lang="en-US" dirty="0"/>
          </a:p>
        </p:txBody>
      </p:sp>
      <p:sp>
        <p:nvSpPr>
          <p:cNvPr id="3" name="Text Placeholder 2"/>
          <p:cNvSpPr>
            <a:spLocks noGrp="1"/>
          </p:cNvSpPr>
          <p:nvPr>
            <p:ph type="body" idx="1"/>
          </p:nvPr>
        </p:nvSpPr>
        <p:spPr>
          <a:xfrm>
            <a:off x="909639" y="1200151"/>
            <a:ext cx="7348537" cy="3394472"/>
          </a:xfrm>
          <a:prstGeom prst="rect">
            <a:avLst/>
          </a:prstGeom>
        </p:spPr>
        <p:txBody>
          <a:bodyPr vert="horz" lIns="0" tIns="0" rIns="0" bIns="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Date Placeholder 3"/>
          <p:cNvSpPr>
            <a:spLocks noGrp="1"/>
          </p:cNvSpPr>
          <p:nvPr>
            <p:ph type="dt" sz="half" idx="2"/>
          </p:nvPr>
        </p:nvSpPr>
        <p:spPr>
          <a:xfrm>
            <a:off x="444500" y="4932327"/>
            <a:ext cx="2133600" cy="273844"/>
          </a:xfrm>
          <a:prstGeom prst="rect">
            <a:avLst/>
          </a:prstGeom>
        </p:spPr>
        <p:txBody>
          <a:bodyPr vert="horz" lIns="91440" tIns="45720" rIns="91440" bIns="45720" rtlCol="0" anchor="ctr"/>
          <a:lstStyle>
            <a:lvl1pPr algn="l">
              <a:defRPr sz="600" b="0" i="0">
                <a:solidFill>
                  <a:schemeClr val="tx1">
                    <a:lumMod val="75000"/>
                    <a:lumOff val="25000"/>
                  </a:schemeClr>
                </a:solidFill>
                <a:latin typeface="Arial"/>
                <a:cs typeface="Arial"/>
              </a:defRPr>
            </a:lvl1pPr>
          </a:lstStyle>
          <a:p>
            <a:fld id="{9BEBB380-5C84-4770-B02A-51CCF384466C}" type="datetime4">
              <a:rPr lang="en-GB" smtClean="0"/>
              <a:pPr/>
              <a:t>18 February 2014</a:t>
            </a:fld>
            <a:endParaRPr lang="en-US" dirty="0"/>
          </a:p>
        </p:txBody>
      </p:sp>
      <p:sp>
        <p:nvSpPr>
          <p:cNvPr id="6" name="Slide Number Placeholder 5"/>
          <p:cNvSpPr>
            <a:spLocks noGrp="1"/>
          </p:cNvSpPr>
          <p:nvPr>
            <p:ph type="sldNum" sz="quarter" idx="4"/>
          </p:nvPr>
        </p:nvSpPr>
        <p:spPr>
          <a:xfrm>
            <a:off x="6540500" y="4932327"/>
            <a:ext cx="2133600" cy="273844"/>
          </a:xfrm>
          <a:prstGeom prst="rect">
            <a:avLst/>
          </a:prstGeom>
        </p:spPr>
        <p:txBody>
          <a:bodyPr vert="horz" lIns="91440" tIns="45720" rIns="91440" bIns="45720" rtlCol="0" anchor="ctr"/>
          <a:lstStyle>
            <a:lvl1pPr algn="r">
              <a:defRPr sz="600" b="0" i="0">
                <a:solidFill>
                  <a:schemeClr val="tx1">
                    <a:lumMod val="75000"/>
                    <a:lumOff val="25000"/>
                  </a:schemeClr>
                </a:solidFill>
                <a:latin typeface="Arial"/>
                <a:cs typeface="Arial"/>
              </a:defRPr>
            </a:lvl1pPr>
          </a:lstStyle>
          <a:p>
            <a:fld id="{F62A7892-0A3F-403B-B398-ED250A3D3DB5}"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2241137814"/>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Lst>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txStyles>
    <p:titleStyle>
      <a:lvl1pPr algn="l" defTabSz="914400" rtl="0" eaLnBrk="1" latinLnBrk="0" hangingPunct="1">
        <a:spcBef>
          <a:spcPct val="0"/>
        </a:spcBef>
        <a:buNone/>
        <a:defRPr sz="2800" b="0" kern="1200">
          <a:solidFill>
            <a:schemeClr val="tx2">
              <a:lumMod val="65000"/>
              <a:lumOff val="35000"/>
            </a:schemeClr>
          </a:solidFill>
          <a:latin typeface="Calibri"/>
          <a:ea typeface="+mj-ea"/>
          <a:cs typeface="Calibri"/>
        </a:defRPr>
      </a:lvl1pPr>
    </p:titleStyle>
    <p:bodyStyle>
      <a:lvl1pPr marL="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Calibri"/>
        </a:defRPr>
      </a:lvl1pPr>
      <a:lvl2pPr marL="45720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Calibri"/>
        </a:defRPr>
      </a:lvl2pPr>
      <a:lvl3pPr marL="91440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Calibri"/>
        </a:defRPr>
      </a:lvl3pPr>
      <a:lvl4pPr marL="137160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Calibri"/>
        </a:defRPr>
      </a:lvl4pPr>
      <a:lvl5pPr marL="182880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Calibri"/>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504067"/>
          </a:xfrm>
          <a:prstGeom prst="rect">
            <a:avLst/>
          </a:prstGeom>
        </p:spPr>
        <p:txBody>
          <a:bodyPr vert="horz" lIns="0" tIns="45720" rIns="0" bIns="45720" rtlCol="0" anchor="ctr">
            <a:normAutofit/>
          </a:bodyPr>
          <a:lstStyle/>
          <a:p>
            <a:r>
              <a:rPr lang="en-GB" dirty="0" smtClean="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0" tIns="0" rIns="0" bIns="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600" b="0" i="0">
                <a:solidFill>
                  <a:schemeClr val="tx1">
                    <a:lumMod val="75000"/>
                    <a:lumOff val="25000"/>
                  </a:schemeClr>
                </a:solidFill>
                <a:latin typeface="Arial"/>
                <a:cs typeface="Arial"/>
              </a:defRPr>
            </a:lvl1pPr>
          </a:lstStyle>
          <a:p>
            <a:fld id="{9BEBB380-5C84-4770-B02A-51CCF384466C}" type="datetime4">
              <a:rPr lang="en-GB" smtClean="0"/>
              <a:pPr/>
              <a:t>18 February 2014</a:t>
            </a:fld>
            <a:endParaRPr lang="en-US" dirty="0"/>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600" b="0" i="0">
                <a:solidFill>
                  <a:schemeClr val="tx1">
                    <a:lumMod val="75000"/>
                    <a:lumOff val="25000"/>
                  </a:schemeClr>
                </a:solidFill>
                <a:latin typeface="Arial"/>
                <a:cs typeface="Arial"/>
              </a:defRPr>
            </a:lvl1pPr>
          </a:lstStyle>
          <a:p>
            <a:fld id="{F62A7892-0A3F-403B-B398-ED250A3D3DB5}" type="slidenum">
              <a:rPr lang="en-US" smtClean="0"/>
              <a:pPr/>
              <a:t>‹#›</a:t>
            </a:fld>
            <a:endParaRPr lang="en-US" dirty="0"/>
          </a:p>
        </p:txBody>
      </p:sp>
      <p:sp>
        <p:nvSpPr>
          <p:cNvPr id="7" name="Round Same Side Corner Rectangle 6"/>
          <p:cNvSpPr/>
          <p:nvPr userDrawn="1"/>
        </p:nvSpPr>
        <p:spPr>
          <a:xfrm rot="5400000">
            <a:off x="8753792" y="1819924"/>
            <a:ext cx="472533"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1</a:t>
            </a:r>
          </a:p>
        </p:txBody>
      </p:sp>
      <p:sp>
        <p:nvSpPr>
          <p:cNvPr id="13" name="Round Same Side Corner Rectangle 12"/>
          <p:cNvSpPr/>
          <p:nvPr userDrawn="1"/>
        </p:nvSpPr>
        <p:spPr>
          <a:xfrm rot="5400000">
            <a:off x="8753795" y="2297598"/>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2</a:t>
            </a:r>
          </a:p>
        </p:txBody>
      </p:sp>
      <p:sp>
        <p:nvSpPr>
          <p:cNvPr id="14" name="Round Same Side Corner Rectangle 13"/>
          <p:cNvSpPr/>
          <p:nvPr userDrawn="1"/>
        </p:nvSpPr>
        <p:spPr>
          <a:xfrm rot="5400000">
            <a:off x="8753795" y="277526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3</a:t>
            </a:r>
          </a:p>
        </p:txBody>
      </p:sp>
      <p:sp>
        <p:nvSpPr>
          <p:cNvPr id="15" name="Round Same Side Corner Rectangle 14"/>
          <p:cNvSpPr/>
          <p:nvPr userDrawn="1"/>
        </p:nvSpPr>
        <p:spPr>
          <a:xfrm rot="5400000">
            <a:off x="8753795" y="325293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4</a:t>
            </a:r>
          </a:p>
        </p:txBody>
      </p:sp>
      <p:sp>
        <p:nvSpPr>
          <p:cNvPr id="16" name="Round Same Side Corner Rectangle 15"/>
          <p:cNvSpPr/>
          <p:nvPr userDrawn="1"/>
        </p:nvSpPr>
        <p:spPr>
          <a:xfrm rot="5400000">
            <a:off x="8753795" y="3730607"/>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5</a:t>
            </a:r>
          </a:p>
        </p:txBody>
      </p:sp>
      <p:sp>
        <p:nvSpPr>
          <p:cNvPr id="17" name="Round Same Side Corner Rectangle 16"/>
          <p:cNvSpPr/>
          <p:nvPr userDrawn="1"/>
        </p:nvSpPr>
        <p:spPr>
          <a:xfrm rot="5400000">
            <a:off x="8753795" y="4208275"/>
            <a:ext cx="472526"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44000" tIns="46800" rIns="72000" bIns="93600" rtlCol="0" anchor="t" anchorCtr="0">
            <a:noAutofit/>
          </a:bodyPr>
          <a:lstStyle/>
          <a:p>
            <a:pPr algn="l">
              <a:spcAft>
                <a:spcPts val="600"/>
              </a:spcAft>
            </a:pPr>
            <a:r>
              <a:rPr lang="en-US" sz="1200" b="0" i="0" dirty="0" smtClean="0">
                <a:latin typeface="Arial"/>
                <a:cs typeface="Arial"/>
              </a:rPr>
              <a:t>6</a:t>
            </a:r>
          </a:p>
        </p:txBody>
      </p:sp>
      <p:sp>
        <p:nvSpPr>
          <p:cNvPr id="19" name="Rectangle 18"/>
          <p:cNvSpPr/>
          <p:nvPr userDrawn="1"/>
        </p:nvSpPr>
        <p:spPr>
          <a:xfrm>
            <a:off x="8817648" y="1223819"/>
            <a:ext cx="326352" cy="3498272"/>
          </a:xfrm>
          <a:prstGeom prst="rect">
            <a:avLst/>
          </a:prstGeom>
          <a:gradFill flip="none" rotWithShape="1">
            <a:gsLst>
              <a:gs pos="44000">
                <a:schemeClr val="bg1"/>
              </a:gs>
              <a:gs pos="100000">
                <a:schemeClr val="bg2">
                  <a:alpha val="0"/>
                </a:schemeClr>
              </a:gs>
            </a:gsLst>
            <a:lin ang="16200000" scaled="0"/>
            <a:tileRect/>
          </a:gradFill>
          <a:ln w="3175" cmpd="sng">
            <a:noFill/>
          </a:ln>
        </p:spPr>
        <p:style>
          <a:lnRef idx="2">
            <a:schemeClr val="accent1">
              <a:shade val="50000"/>
            </a:schemeClr>
          </a:lnRef>
          <a:fillRef idx="1">
            <a:schemeClr val="accent1"/>
          </a:fillRef>
          <a:effectRef idx="0">
            <a:schemeClr val="accent1"/>
          </a:effectRef>
          <a:fontRef idx="minor">
            <a:schemeClr val="lt1"/>
          </a:fontRef>
        </p:style>
        <p:txBody>
          <a:bodyPr lIns="144000" tIns="72000" rIns="72000" bIns="72000" rtlCol="0" anchor="t" anchorCtr="0"/>
          <a:lstStyle/>
          <a:p>
            <a:pPr lvl="0"/>
            <a:endParaRPr lang="en-US" sz="1600" dirty="0" err="1" smtClean="0">
              <a:solidFill>
                <a:schemeClr val="accent6"/>
              </a:solidFill>
              <a:latin typeface="Franklin Gothic Medium"/>
            </a:endParaRPr>
          </a:p>
        </p:txBody>
      </p:sp>
      <p:sp>
        <p:nvSpPr>
          <p:cNvPr id="20" name="Round Same Side Corner Rectangle 19"/>
          <p:cNvSpPr/>
          <p:nvPr userDrawn="1"/>
        </p:nvSpPr>
        <p:spPr>
          <a:xfrm rot="5400000">
            <a:off x="8720059" y="1308515"/>
            <a:ext cx="539999" cy="323272"/>
          </a:xfrm>
          <a:prstGeom prst="round2SameRect">
            <a:avLst>
              <a:gd name="adj1" fmla="val 28572"/>
              <a:gd name="adj2" fmla="val 0"/>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36000" tIns="0" rIns="0" bIns="0" rtlCol="0" anchor="ctr" anchorCtr="0">
            <a:noAutofit/>
          </a:bodyPr>
          <a:lstStyle/>
          <a:p>
            <a:pPr algn="l">
              <a:spcAft>
                <a:spcPts val="600"/>
              </a:spcAft>
            </a:pPr>
            <a:r>
              <a:rPr lang="en-US" sz="900" b="0" i="0" dirty="0" smtClean="0">
                <a:latin typeface="Arial"/>
                <a:cs typeface="Arial"/>
              </a:rPr>
              <a:t>Introduction</a:t>
            </a:r>
          </a:p>
        </p:txBody>
      </p:sp>
      <p:pic>
        <p:nvPicPr>
          <p:cNvPr id="5" name="Picture 4"/>
          <p:cNvPicPr>
            <a:picLocks noChangeAspect="1"/>
          </p:cNvPicPr>
          <p:nvPr userDrawn="1"/>
        </p:nvPicPr>
        <p:blipFill>
          <a:blip r:embed="rId4" cstate="print"/>
          <a:stretch>
            <a:fillRect/>
          </a:stretch>
        </p:blipFill>
        <p:spPr>
          <a:xfrm>
            <a:off x="0" y="0"/>
            <a:ext cx="9144000" cy="5143500"/>
          </a:xfrm>
          <a:prstGeom prst="rect">
            <a:avLst/>
          </a:prstGeom>
        </p:spPr>
      </p:pic>
      <p:pic>
        <p:nvPicPr>
          <p:cNvPr id="18" name="Picture 17" descr="irish beach.jpg"/>
          <p:cNvPicPr>
            <a:picLocks noChangeAspect="1"/>
          </p:cNvPicPr>
          <p:nvPr userDrawn="1"/>
        </p:nvPicPr>
        <p:blipFill rotWithShape="1">
          <a:blip r:embed="rId5" cstate="email">
            <a:extLst>
              <a:ext uri="{28A0092B-C50C-407E-A947-70E740481C1C}">
                <a14:useLocalDpi xmlns="" xmlns:a14="http://schemas.microsoft.com/office/drawing/2010/main" xmlns:mv="urn:schemas-microsoft-com:mac:vml" xmlns:mc="http://schemas.openxmlformats.org/markup-compatibility/2006"/>
              </a:ext>
            </a:extLst>
          </a:blip>
          <a:srcRect t="-2700"/>
          <a:stretch/>
        </p:blipFill>
        <p:spPr>
          <a:xfrm>
            <a:off x="0" y="-136922"/>
            <a:ext cx="9144000" cy="5280422"/>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1272855091"/>
      </p:ext>
    </p:extLst>
  </p:cSld>
  <p:clrMap bg1="lt1" tx1="dk1" bg2="lt2" tx2="dk2" accent1="accent1" accent2="accent2" accent3="accent3" accent4="accent4" accent5="accent5" accent6="accent6" hlink="hlink" folHlink="folHlink"/>
  <p:sldLayoutIdLst>
    <p:sldLayoutId id="2147483803" r:id="rId1"/>
    <p:sldLayoutId id="2147483821" r:id="rId2"/>
  </p:sldLayoutIdLst>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txStyles>
    <p:titleStyle>
      <a:lvl1pPr algn="l" defTabSz="914400" rtl="0" eaLnBrk="1" latinLnBrk="0" hangingPunct="1">
        <a:spcBef>
          <a:spcPct val="0"/>
        </a:spcBef>
        <a:buNone/>
        <a:defRPr sz="2800" b="0" kern="1200">
          <a:solidFill>
            <a:schemeClr val="tx2">
              <a:lumMod val="65000"/>
              <a:lumOff val="35000"/>
            </a:schemeClr>
          </a:solidFill>
          <a:latin typeface="Calibri"/>
          <a:ea typeface="+mj-ea"/>
          <a:cs typeface="Calibri"/>
        </a:defRPr>
      </a:lvl1pPr>
    </p:titleStyle>
    <p:bodyStyle>
      <a:lvl1pPr marL="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Arial"/>
        </a:defRPr>
      </a:lvl1pPr>
      <a:lvl2pPr marL="45720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Arial"/>
        </a:defRPr>
      </a:lvl2pPr>
      <a:lvl3pPr marL="91440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Arial"/>
        </a:defRPr>
      </a:lvl3pPr>
      <a:lvl4pPr marL="137160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Arial"/>
        </a:defRPr>
      </a:lvl4pPr>
      <a:lvl5pPr marL="1828800" indent="0" algn="l" defTabSz="914400" rtl="0" eaLnBrk="1" latinLnBrk="0" hangingPunct="1">
        <a:spcBef>
          <a:spcPct val="20000"/>
        </a:spcBef>
        <a:buFont typeface="Arial" pitchFamily="34" charset="0"/>
        <a:buNone/>
        <a:defRPr sz="1600" b="0" i="0" kern="1200">
          <a:solidFill>
            <a:srgbClr val="595959"/>
          </a:solidFill>
          <a:latin typeface="Calibri"/>
          <a:ea typeface="+mn-ea"/>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30.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5.emf"/></Relationships>
</file>

<file path=ppt/slides/_rels/slide1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4.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4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4.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8.xml"/><Relationship Id="rId1" Type="http://schemas.openxmlformats.org/officeDocument/2006/relationships/slideLayout" Target="../slideLayouts/slideLayout45.xml"/><Relationship Id="rId4" Type="http://schemas.openxmlformats.org/officeDocument/2006/relationships/image" Target="../media/image20.jpeg"/></Relationships>
</file>

<file path=ppt/slides/_rels/slide2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9.xml"/><Relationship Id="rId1" Type="http://schemas.openxmlformats.org/officeDocument/2006/relationships/slideLayout" Target="../slideLayouts/slideLayout45.xml"/><Relationship Id="rId5" Type="http://schemas.openxmlformats.org/officeDocument/2006/relationships/image" Target="../media/image23.jpeg"/><Relationship Id="rId4" Type="http://schemas.openxmlformats.org/officeDocument/2006/relationships/image" Target="../media/image22.jpe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0.xml"/><Relationship Id="rId1" Type="http://schemas.openxmlformats.org/officeDocument/2006/relationships/slideLayout" Target="../slideLayouts/slideLayout43.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4.xml"/></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4.xml"/><Relationship Id="rId1" Type="http://schemas.openxmlformats.org/officeDocument/2006/relationships/slideLayout" Target="../slideLayouts/slideLayout44.xml"/></Relationships>
</file>

<file path=ppt/slides/_rels/slide3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5.xml"/><Relationship Id="rId1" Type="http://schemas.openxmlformats.org/officeDocument/2006/relationships/slideLayout" Target="../slideLayouts/slideLayout4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4.xml"/></Relationships>
</file>

<file path=ppt/slides/_rels/slide3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7.xml"/><Relationship Id="rId1" Type="http://schemas.openxmlformats.org/officeDocument/2006/relationships/slideLayout" Target="../slideLayouts/slideLayout47.xml"/><Relationship Id="rId4" Type="http://schemas.openxmlformats.org/officeDocument/2006/relationships/image" Target="../media/image31.jpeg"/></Relationships>
</file>

<file path=ppt/slides/_rels/slide3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8.xml"/><Relationship Id="rId1" Type="http://schemas.openxmlformats.org/officeDocument/2006/relationships/slideLayout" Target="../slideLayouts/slideLayout4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4.xm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3.xml"/><Relationship Id="rId1" Type="http://schemas.openxmlformats.org/officeDocument/2006/relationships/slideLayout" Target="../slideLayouts/slideLayout44.xml"/><Relationship Id="rId4" Type="http://schemas.openxmlformats.org/officeDocument/2006/relationships/image" Target="../media/image33.jpeg"/></Relationships>
</file>

<file path=ppt/slides/_rels/slide4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4.xml"/><Relationship Id="rId1" Type="http://schemas.openxmlformats.org/officeDocument/2006/relationships/slideLayout" Target="../slideLayouts/slideLayout44.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4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5.xml"/><Relationship Id="rId1" Type="http://schemas.openxmlformats.org/officeDocument/2006/relationships/slideLayout" Target="../slideLayouts/slideLayout44.xml"/></Relationships>
</file>

<file path=ppt/slides/_rels/slide4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6.xml"/><Relationship Id="rId1" Type="http://schemas.openxmlformats.org/officeDocument/2006/relationships/slideLayout" Target="../slideLayouts/slideLayout4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4.xml"/></Relationships>
</file>

<file path=ppt/slides/_rels/slide5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1.xml"/><Relationship Id="rId1" Type="http://schemas.openxmlformats.org/officeDocument/2006/relationships/slideLayout" Target="../slideLayouts/slideLayout4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4.xml"/></Relationships>
</file>

<file path=ppt/slides/_rels/slide5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6.xml"/><Relationship Id="rId1" Type="http://schemas.openxmlformats.org/officeDocument/2006/relationships/slideLayout" Target="../slideLayouts/slideLayout44.xml"/><Relationship Id="rId5" Type="http://schemas.openxmlformats.org/officeDocument/2006/relationships/image" Target="../media/image43.png"/><Relationship Id="rId4" Type="http://schemas.openxmlformats.org/officeDocument/2006/relationships/image" Target="../media/image42.jpeg"/></Relationships>
</file>

<file path=ppt/slides/_rels/slide5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57.xml"/><Relationship Id="rId1" Type="http://schemas.openxmlformats.org/officeDocument/2006/relationships/slideLayout" Target="../slideLayouts/slideLayout44.xml"/><Relationship Id="rId5" Type="http://schemas.openxmlformats.org/officeDocument/2006/relationships/image" Target="../media/image46.png"/><Relationship Id="rId4" Type="http://schemas.openxmlformats.org/officeDocument/2006/relationships/image" Target="../media/image45.jpeg"/></Relationships>
</file>

<file path=ppt/slides/_rels/slide5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8.xml"/><Relationship Id="rId1" Type="http://schemas.openxmlformats.org/officeDocument/2006/relationships/slideLayout" Target="../slideLayouts/slideLayout50.xml"/><Relationship Id="rId4" Type="http://schemas.openxmlformats.org/officeDocument/2006/relationships/image" Target="../media/image48.jpe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4.xml"/></Relationships>
</file>

<file path=ppt/slides/_rels/slide63.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chart" Target="../charts/chart4.xml"/><Relationship Id="rId7" Type="http://schemas.openxmlformats.org/officeDocument/2006/relationships/image" Target="../media/image52.jpeg"/><Relationship Id="rId2" Type="http://schemas.openxmlformats.org/officeDocument/2006/relationships/notesSlide" Target="../notesSlides/notesSlide63.xml"/><Relationship Id="rId1" Type="http://schemas.openxmlformats.org/officeDocument/2006/relationships/slideLayout" Target="../slideLayouts/slideLayout45.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 Id="rId9" Type="http://schemas.openxmlformats.org/officeDocument/2006/relationships/image" Target="../media/image54.png"/></Relationships>
</file>

<file path=ppt/slides/_rels/slide6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4.xml"/><Relationship Id="rId1" Type="http://schemas.openxmlformats.org/officeDocument/2006/relationships/slideLayout" Target="../slideLayouts/slideLayout47.xml"/><Relationship Id="rId4" Type="http://schemas.openxmlformats.org/officeDocument/2006/relationships/image" Target="../media/image56.jpeg"/></Relationships>
</file>

<file path=ppt/slides/_rels/slide6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5.xml"/><Relationship Id="rId1" Type="http://schemas.openxmlformats.org/officeDocument/2006/relationships/slideLayout" Target="../slideLayouts/slideLayout5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5.xml"/></Relationships>
</file>

<file path=ppt/slides/_rels/slide6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7.xml"/><Relationship Id="rId1" Type="http://schemas.openxmlformats.org/officeDocument/2006/relationships/slideLayout" Target="../slideLayouts/slideLayout43.xml"/><Relationship Id="rId4" Type="http://schemas.openxmlformats.org/officeDocument/2006/relationships/image" Target="../media/image59.jpe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5.xml"/></Relationships>
</file>

<file path=ppt/slides/_rels/slide6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9.xml"/><Relationship Id="rId1" Type="http://schemas.openxmlformats.org/officeDocument/2006/relationships/slideLayout" Target="../slideLayouts/slideLayout50.xml"/><Relationship Id="rId5" Type="http://schemas.openxmlformats.org/officeDocument/2006/relationships/image" Target="../media/image62.jpeg"/><Relationship Id="rId4" Type="http://schemas.openxmlformats.org/officeDocument/2006/relationships/image" Target="../media/image61.jpe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7.xml"/><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0.xml"/><Relationship Id="rId1" Type="http://schemas.openxmlformats.org/officeDocument/2006/relationships/slideLayout" Target="../slideLayouts/slideLayout5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5.xml"/></Relationships>
</file>

<file path=ppt/slides/_rels/slide7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72.xml"/><Relationship Id="rId1" Type="http://schemas.openxmlformats.org/officeDocument/2006/relationships/slideLayout" Target="../slideLayouts/slideLayout50.xml"/><Relationship Id="rId4" Type="http://schemas.microsoft.com/office/2007/relationships/hdphoto" Target="../media/hdphoto1.wdp"/></Relationships>
</file>

<file path=ppt/slides/_rels/slide7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3.xml"/><Relationship Id="rId1" Type="http://schemas.openxmlformats.org/officeDocument/2006/relationships/slideLayout" Target="../slideLayouts/slideLayout4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4.xml"/></Relationships>
</file>

<file path=ppt/slides/_rels/slide7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76.xml"/><Relationship Id="rId1" Type="http://schemas.openxmlformats.org/officeDocument/2006/relationships/slideLayout" Target="../slideLayouts/slideLayout47.xml"/></Relationships>
</file>

<file path=ppt/slides/_rels/slide7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77.xml"/><Relationship Id="rId1" Type="http://schemas.openxmlformats.org/officeDocument/2006/relationships/slideLayout" Target="../slideLayouts/slideLayout47.xml"/><Relationship Id="rId4" Type="http://schemas.microsoft.com/office/2007/relationships/hdphoto" Target="../media/hdphoto2.wdp"/></Relationships>
</file>

<file path=ppt/slides/_rels/slide7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78.xml"/><Relationship Id="rId1" Type="http://schemas.openxmlformats.org/officeDocument/2006/relationships/slideLayout" Target="../slideLayouts/slideLayout48.xml"/></Relationships>
</file>

<file path=ppt/slides/_rels/slide7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9.xml"/><Relationship Id="rId1" Type="http://schemas.openxmlformats.org/officeDocument/2006/relationships/slideLayout" Target="../slideLayouts/slideLayout48.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8.xml"/><Relationship Id="rId5" Type="http://schemas.openxmlformats.org/officeDocument/2006/relationships/image" Target="../media/image10.png"/><Relationship Id="rId4" Type="http://schemas.openxmlformats.org/officeDocument/2006/relationships/image" Target="../media/image12.png"/></Relationships>
</file>

<file path=ppt/slides/_rels/slide8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80.xml"/><Relationship Id="rId1" Type="http://schemas.openxmlformats.org/officeDocument/2006/relationships/slideLayout" Target="../slideLayouts/slideLayout48.xml"/><Relationship Id="rId4" Type="http://schemas.openxmlformats.org/officeDocument/2006/relationships/image" Target="../media/image71.jpe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3.xml"/></Relationships>
</file>

<file path=ppt/slides/_rels/slide8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3.xml"/><Relationship Id="rId1" Type="http://schemas.openxmlformats.org/officeDocument/2006/relationships/slideLayout" Target="../slideLayouts/slideLayout48.xml"/></Relationships>
</file>

<file path=ppt/slides/_rels/slide8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4.xml"/><Relationship Id="rId1" Type="http://schemas.openxmlformats.org/officeDocument/2006/relationships/slideLayout" Target="../slideLayouts/slideLayout49.xml"/></Relationships>
</file>

<file path=ppt/slides/_rels/slide8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5.xml"/><Relationship Id="rId1" Type="http://schemas.openxmlformats.org/officeDocument/2006/relationships/slideLayout" Target="../slideLayouts/slideLayout5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7010400" y="4767263"/>
            <a:ext cx="2133600" cy="273844"/>
          </a:xfrm>
        </p:spPr>
        <p:txBody>
          <a:bodyPr/>
          <a:lstStyle/>
          <a:p>
            <a:fld id="{F62A7892-0A3F-403B-B398-ED250A3D3DB5}" type="slidenum">
              <a:rPr lang="en-US" smtClean="0"/>
              <a:pPr/>
              <a:t>0</a:t>
            </a:fld>
            <a:endParaRPr lang="en-US" dirty="0"/>
          </a:p>
        </p:txBody>
      </p:sp>
      <p:pic>
        <p:nvPicPr>
          <p:cNvPr id="10" name="Picture 9" descr="tide beach bia.png"/>
          <p:cNvPicPr>
            <a:picLocks noChangeAspect="1"/>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0" y="0"/>
            <a:ext cx="9180000" cy="6105463"/>
          </a:xfrm>
          <a:prstGeom prst="rect">
            <a:avLst/>
          </a:prstGeom>
        </p:spPr>
      </p:pic>
      <p:pic>
        <p:nvPicPr>
          <p:cNvPr id="12" name="Picture 11" descr="bordbia-logo-transparent.png"/>
          <p:cNvPicPr>
            <a:picLocks noChangeAspect="1"/>
          </p:cNvPicPr>
          <p:nvPr/>
        </p:nvPicPr>
        <p:blipFill>
          <a:blip r:embed="rId4"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6424381" y="3800517"/>
            <a:ext cx="2685966" cy="1342983"/>
          </a:xfrm>
          <a:prstGeom prst="rect">
            <a:avLst/>
          </a:prstGeom>
          <a:effectLst>
            <a:outerShdw blurRad="50800" dist="38100" dir="2700000">
              <a:srgbClr val="000000">
                <a:alpha val="43000"/>
              </a:srgbClr>
            </a:outerShdw>
          </a:effectLst>
        </p:spPr>
      </p:pic>
    </p:spTree>
    <p:extLst>
      <p:ext uri="{BB962C8B-B14F-4D97-AF65-F5344CB8AC3E}">
        <p14:creationId xmlns="" xmlns:p14="http://schemas.microsoft.com/office/powerpoint/2010/main" xmlns:mv="urn:schemas-microsoft-com:mac:vml" xmlns:mc="http://schemas.openxmlformats.org/markup-compatibility/2006" val="176862065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solidFill>
                  <a:schemeClr val="tx1"/>
                </a:solidFill>
              </a:rPr>
              <a:t>The past 12 months…</a:t>
            </a:r>
          </a:p>
        </p:txBody>
      </p:sp>
      <p:pic>
        <p:nvPicPr>
          <p:cNvPr id="10" name="Picture 9" descr="euro_2238286k troika.jpg"/>
          <p:cNvPicPr>
            <a:picLocks noChangeAspect="1"/>
          </p:cNvPicPr>
          <p:nvPr/>
        </p:nvPicPr>
        <p:blipFill rotWithShape="1">
          <a:blip r:embed="rId3" cstate="print">
            <a:extLst>
              <a:ext uri="{28A0092B-C50C-407E-A947-70E740481C1C}">
                <a14:useLocalDpi xmlns="" xmlns:a14="http://schemas.microsoft.com/office/drawing/2010/main" xmlns:mv="urn:schemas-microsoft-com:mac:vml" xmlns:mc="http://schemas.openxmlformats.org/markup-compatibility/2006" val="0"/>
              </a:ext>
            </a:extLst>
          </a:blip>
          <a:srcRect l="12859" r="10043"/>
          <a:stretch/>
        </p:blipFill>
        <p:spPr>
          <a:xfrm>
            <a:off x="186760" y="149424"/>
            <a:ext cx="5509277" cy="4464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p14="http://schemas.microsoft.com/office/powerpoint/2010/main" xmlns:mv="urn:schemas-microsoft-com:mac:vml" xmlns:mc="http://schemas.openxmlformats.org/markup-compatibility/2006" val="4165557480"/>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solidFill>
                  <a:schemeClr val="tx1"/>
                </a:solidFill>
              </a:rPr>
              <a:t>The past 12 months…</a:t>
            </a:r>
          </a:p>
        </p:txBody>
      </p:sp>
      <p:pic>
        <p:nvPicPr>
          <p:cNvPr id="10" name="Picture 9" descr="euro_2238286k troika.jpg"/>
          <p:cNvPicPr>
            <a:picLocks noChangeAspect="1"/>
          </p:cNvPicPr>
          <p:nvPr/>
        </p:nvPicPr>
        <p:blipFill rotWithShape="1">
          <a:blip r:embed="rId3" cstate="print">
            <a:extLst>
              <a:ext uri="{28A0092B-C50C-407E-A947-70E740481C1C}">
                <a14:useLocalDpi xmlns="" xmlns:a14="http://schemas.microsoft.com/office/drawing/2010/main" xmlns:mv="urn:schemas-microsoft-com:mac:vml" xmlns:mc="http://schemas.openxmlformats.org/markup-compatibility/2006" val="0"/>
              </a:ext>
            </a:extLst>
          </a:blip>
          <a:srcRect l="12859" r="10043"/>
          <a:stretch/>
        </p:blipFill>
        <p:spPr>
          <a:xfrm>
            <a:off x="186760" y="149424"/>
            <a:ext cx="5509277" cy="4464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descr="protesst anglo irish bank.jpg"/>
          <p:cNvPicPr>
            <a:picLocks noChangeAspect="1"/>
          </p:cNvPicPr>
          <p:nvPr/>
        </p:nvPicPr>
        <p:blipFill rotWithShape="1">
          <a:blip r:embed="rId4" cstate="print">
            <a:extLst>
              <a:ext uri="{28A0092B-C50C-407E-A947-70E740481C1C}">
                <a14:useLocalDpi xmlns="" xmlns:a14="http://schemas.microsoft.com/office/drawing/2010/main" xmlns:mv="urn:schemas-microsoft-com:mac:vml" xmlns:mc="http://schemas.openxmlformats.org/markup-compatibility/2006" val="0"/>
              </a:ext>
            </a:extLst>
          </a:blip>
          <a:srcRect l="15938" r="13876"/>
          <a:stretch/>
        </p:blipFill>
        <p:spPr>
          <a:xfrm>
            <a:off x="4332725" y="149424"/>
            <a:ext cx="4687555" cy="44472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p14="http://schemas.microsoft.com/office/powerpoint/2010/main" xmlns:mv="urn:schemas-microsoft-com:mac:vml" xmlns:mc="http://schemas.openxmlformats.org/markup-compatibility/2006" val="4165557480"/>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solidFill>
                  <a:schemeClr val="tx1"/>
                </a:solidFill>
              </a:rPr>
              <a:t>The past 12 months…</a:t>
            </a:r>
          </a:p>
        </p:txBody>
      </p:sp>
      <p:pic>
        <p:nvPicPr>
          <p:cNvPr id="10" name="Picture 9" descr="euro_2238286k troika.jpg"/>
          <p:cNvPicPr>
            <a:picLocks noChangeAspect="1"/>
          </p:cNvPicPr>
          <p:nvPr/>
        </p:nvPicPr>
        <p:blipFill rotWithShape="1">
          <a:blip r:embed="rId3" cstate="print">
            <a:extLst>
              <a:ext uri="{28A0092B-C50C-407E-A947-70E740481C1C}">
                <a14:useLocalDpi xmlns="" xmlns:a14="http://schemas.microsoft.com/office/drawing/2010/main" xmlns:mv="urn:schemas-microsoft-com:mac:vml" xmlns:mc="http://schemas.openxmlformats.org/markup-compatibility/2006" val="0"/>
              </a:ext>
            </a:extLst>
          </a:blip>
          <a:srcRect l="12859" r="10043"/>
          <a:stretch/>
        </p:blipFill>
        <p:spPr>
          <a:xfrm>
            <a:off x="186760" y="149424"/>
            <a:ext cx="5509277" cy="4464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descr="protesst anglo irish bank.jpg"/>
          <p:cNvPicPr>
            <a:picLocks noChangeAspect="1"/>
          </p:cNvPicPr>
          <p:nvPr/>
        </p:nvPicPr>
        <p:blipFill rotWithShape="1">
          <a:blip r:embed="rId4" cstate="print">
            <a:extLst>
              <a:ext uri="{28A0092B-C50C-407E-A947-70E740481C1C}">
                <a14:useLocalDpi xmlns="" xmlns:a14="http://schemas.microsoft.com/office/drawing/2010/main" xmlns:mv="urn:schemas-microsoft-com:mac:vml" xmlns:mc="http://schemas.openxmlformats.org/markup-compatibility/2006" val="0"/>
              </a:ext>
            </a:extLst>
          </a:blip>
          <a:srcRect l="15938" r="13876"/>
          <a:stretch/>
        </p:blipFill>
        <p:spPr>
          <a:xfrm>
            <a:off x="4332725" y="149424"/>
            <a:ext cx="4687555" cy="44472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3" name="Group 10"/>
          <p:cNvGrpSpPr/>
          <p:nvPr/>
        </p:nvGrpSpPr>
        <p:grpSpPr>
          <a:xfrm>
            <a:off x="-1241" y="3291731"/>
            <a:ext cx="9144000" cy="1799267"/>
            <a:chOff x="-1241" y="3665291"/>
            <a:chExt cx="9144000" cy="1799267"/>
          </a:xfrm>
        </p:grpSpPr>
        <p:sp>
          <p:nvSpPr>
            <p:cNvPr id="13" name="Left-Right Arrow 12"/>
            <p:cNvSpPr/>
            <p:nvPr/>
          </p:nvSpPr>
          <p:spPr>
            <a:xfrm>
              <a:off x="-1241" y="3665291"/>
              <a:ext cx="9144000" cy="1799267"/>
            </a:xfrm>
            <a:prstGeom prst="leftRightArrow">
              <a:avLst>
                <a:gd name="adj1" fmla="val 76991"/>
                <a:gd name="adj2" fmla="val 50000"/>
              </a:avLst>
            </a:prstGeom>
            <a:solidFill>
              <a:schemeClr val="accent2">
                <a:lumMod val="50000"/>
              </a:schemeClr>
            </a:solidFill>
            <a:ln>
              <a:no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ctr">
                <a:spcAft>
                  <a:spcPts val="600"/>
                </a:spcAft>
              </a:pPr>
              <a:endParaRPr lang="en-US" b="1" dirty="0" smtClean="0">
                <a:solidFill>
                  <a:schemeClr val="bg1"/>
                </a:solidFill>
                <a:effectLst>
                  <a:outerShdw blurRad="50800" dist="38100" dir="2700000">
                    <a:srgbClr val="000000">
                      <a:alpha val="43000"/>
                    </a:srgbClr>
                  </a:outerShdw>
                </a:effectLst>
                <a:latin typeface="+mn-lt"/>
              </a:endParaRPr>
            </a:p>
          </p:txBody>
        </p:sp>
        <p:sp>
          <p:nvSpPr>
            <p:cNvPr id="7" name="TextBox 6"/>
            <p:cNvSpPr txBox="1"/>
            <p:nvPr/>
          </p:nvSpPr>
          <p:spPr>
            <a:xfrm>
              <a:off x="6010503" y="4257148"/>
              <a:ext cx="2184793" cy="738664"/>
            </a:xfrm>
            <a:prstGeom prst="rect">
              <a:avLst/>
            </a:prstGeom>
            <a:noFill/>
          </p:spPr>
          <p:txBody>
            <a:bodyPr wrap="none" lIns="0" tIns="0" rIns="0" bIns="0" rtlCol="0">
              <a:spAutoFit/>
            </a:bodyPr>
            <a:lstStyle/>
            <a:p>
              <a:pPr algn="ctr"/>
              <a:r>
                <a:rPr lang="en-US" sz="2400" b="1" dirty="0">
                  <a:solidFill>
                    <a:schemeClr val="bg1"/>
                  </a:solidFill>
                  <a:latin typeface="Calibri"/>
                  <a:cs typeface="Calibri"/>
                </a:rPr>
                <a:t> </a:t>
              </a:r>
              <a:r>
                <a:rPr lang="en-US" sz="2400" b="1" dirty="0" smtClean="0">
                  <a:solidFill>
                    <a:schemeClr val="bg1"/>
                  </a:solidFill>
                  <a:latin typeface="Calibri"/>
                  <a:cs typeface="Calibri"/>
                </a:rPr>
                <a:t>Ongoing distrust</a:t>
              </a:r>
              <a:br>
                <a:rPr lang="en-US" sz="2400" b="1" dirty="0" smtClean="0">
                  <a:solidFill>
                    <a:schemeClr val="bg1"/>
                  </a:solidFill>
                  <a:latin typeface="Calibri"/>
                  <a:cs typeface="Calibri"/>
                </a:rPr>
              </a:br>
              <a:r>
                <a:rPr lang="en-US" sz="2400" b="1" dirty="0" smtClean="0">
                  <a:solidFill>
                    <a:schemeClr val="bg1"/>
                  </a:solidFill>
                  <a:latin typeface="Calibri"/>
                  <a:cs typeface="Calibri"/>
                </a:rPr>
                <a:t>in institutions</a:t>
              </a:r>
              <a:endParaRPr lang="en-US" sz="2400" b="1" dirty="0">
                <a:solidFill>
                  <a:schemeClr val="bg1"/>
                </a:solidFill>
                <a:latin typeface="Calibri"/>
                <a:cs typeface="Calibri"/>
              </a:endParaRPr>
            </a:p>
          </p:txBody>
        </p:sp>
        <p:sp>
          <p:nvSpPr>
            <p:cNvPr id="8" name="TextBox 7"/>
            <p:cNvSpPr txBox="1"/>
            <p:nvPr/>
          </p:nvSpPr>
          <p:spPr>
            <a:xfrm>
              <a:off x="963463" y="4257148"/>
              <a:ext cx="1726735" cy="738664"/>
            </a:xfrm>
            <a:prstGeom prst="rect">
              <a:avLst/>
            </a:prstGeom>
            <a:noFill/>
          </p:spPr>
          <p:txBody>
            <a:bodyPr wrap="none" lIns="0" tIns="0" rIns="0" bIns="0" rtlCol="0">
              <a:spAutoFit/>
            </a:bodyPr>
            <a:lstStyle/>
            <a:p>
              <a:pPr algn="ctr"/>
              <a:r>
                <a:rPr lang="en-US" sz="2400" b="1" dirty="0" smtClean="0">
                  <a:solidFill>
                    <a:schemeClr val="bg1"/>
                  </a:solidFill>
                  <a:latin typeface="Calibri"/>
                  <a:cs typeface="Calibri"/>
                </a:rPr>
                <a:t>Economic</a:t>
              </a:r>
              <a:br>
                <a:rPr lang="en-US" sz="2400" b="1" dirty="0" smtClean="0">
                  <a:solidFill>
                    <a:schemeClr val="bg1"/>
                  </a:solidFill>
                  <a:latin typeface="Calibri"/>
                  <a:cs typeface="Calibri"/>
                </a:rPr>
              </a:br>
              <a:r>
                <a:rPr lang="en-US" sz="2400" b="1" dirty="0" smtClean="0">
                  <a:solidFill>
                    <a:schemeClr val="bg1"/>
                  </a:solidFill>
                  <a:latin typeface="Calibri"/>
                  <a:cs typeface="Calibri"/>
                </a:rPr>
                <a:t>consolidation</a:t>
              </a:r>
              <a:endParaRPr lang="en-US" sz="2400" b="1" dirty="0">
                <a:solidFill>
                  <a:schemeClr val="bg1"/>
                </a:solidFill>
                <a:latin typeface="Calibri"/>
                <a:cs typeface="Calibri"/>
              </a:endParaRPr>
            </a:p>
          </p:txBody>
        </p:sp>
      </p:grpSp>
    </p:spTree>
    <p:extLst>
      <p:ext uri="{BB962C8B-B14F-4D97-AF65-F5344CB8AC3E}">
        <p14:creationId xmlns="" xmlns:p14="http://schemas.microsoft.com/office/powerpoint/2010/main" xmlns:mv="urn:schemas-microsoft-com:mac:vml" xmlns:mc="http://schemas.openxmlformats.org/markup-compatibility/2006" val="4165557480"/>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580" y="0"/>
            <a:ext cx="8686800" cy="504067"/>
          </a:xfrm>
        </p:spPr>
        <p:txBody>
          <a:bodyPr>
            <a:normAutofit fontScale="90000"/>
          </a:bodyPr>
          <a:lstStyle/>
          <a:p>
            <a:r>
              <a:rPr lang="en-GB" dirty="0"/>
              <a:t>F</a:t>
            </a:r>
            <a:r>
              <a:rPr lang="en-GB" dirty="0" smtClean="0"/>
              <a:t>inancial pressures are still relevant for people</a:t>
            </a:r>
            <a:endParaRPr lang="en-GB" dirty="0"/>
          </a:p>
        </p:txBody>
      </p:sp>
      <p:sp>
        <p:nvSpPr>
          <p:cNvPr id="6" name="Content Placeholder 5"/>
          <p:cNvSpPr>
            <a:spLocks noGrp="1"/>
          </p:cNvSpPr>
          <p:nvPr>
            <p:ph sz="quarter" idx="14"/>
          </p:nvPr>
        </p:nvSpPr>
        <p:spPr>
          <a:xfrm>
            <a:off x="884712" y="1145381"/>
            <a:ext cx="7348537" cy="3277790"/>
          </a:xfrm>
        </p:spPr>
        <p:txBody>
          <a:bodyPr/>
          <a:lstStyle/>
          <a:p>
            <a:endParaRPr lang="en-GB"/>
          </a:p>
        </p:txBody>
      </p:sp>
      <p:graphicFrame>
        <p:nvGraphicFramePr>
          <p:cNvPr id="7" name="Chart 6"/>
          <p:cNvGraphicFramePr/>
          <p:nvPr>
            <p:extLst>
              <p:ext uri="{D42A27DB-BD31-4B8C-83A1-F6EECF244321}">
                <p14:modId xmlns="" xmlns:p14="http://schemas.microsoft.com/office/powerpoint/2010/main" xmlns:mv="urn:schemas-microsoft-com:mac:vml" xmlns:mc="http://schemas.openxmlformats.org/markup-compatibility/2006" val="1291849037"/>
              </p:ext>
            </p:extLst>
          </p:nvPr>
        </p:nvGraphicFramePr>
        <p:xfrm>
          <a:off x="-63392" y="934200"/>
          <a:ext cx="9244744" cy="4248420"/>
        </p:xfrm>
        <a:graphic>
          <a:graphicData uri="http://schemas.openxmlformats.org/drawingml/2006/chart">
            <c:chart xmlns:c="http://schemas.openxmlformats.org/drawingml/2006/chart" xmlns:r="http://schemas.openxmlformats.org/officeDocument/2006/relationships" r:id="rId3"/>
          </a:graphicData>
        </a:graphic>
      </p:graphicFrame>
      <p:sp>
        <p:nvSpPr>
          <p:cNvPr id="14" name="Rectangle 13"/>
          <p:cNvSpPr/>
          <p:nvPr/>
        </p:nvSpPr>
        <p:spPr>
          <a:xfrm>
            <a:off x="0" y="3959771"/>
            <a:ext cx="9144000" cy="118372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13" name="TextBox 12"/>
          <p:cNvSpPr txBox="1"/>
          <p:nvPr/>
        </p:nvSpPr>
        <p:spPr>
          <a:xfrm>
            <a:off x="7444491" y="3976548"/>
            <a:ext cx="1315339" cy="502702"/>
          </a:xfrm>
          <a:prstGeom prst="rect">
            <a:avLst/>
          </a:prstGeom>
          <a:solidFill>
            <a:schemeClr val="bg1"/>
          </a:solidFill>
          <a:ln>
            <a:noFill/>
          </a:ln>
        </p:spPr>
        <p:txBody>
          <a:bodyPr wrap="none" lIns="0" tIns="0" rIns="0" bIns="0" rtlCol="0">
            <a:spAutoFit/>
          </a:bodyPr>
          <a:lstStyle/>
          <a:p>
            <a:pPr marL="0" indent="0" algn="ctr">
              <a:lnSpc>
                <a:spcPct val="80000"/>
              </a:lnSpc>
              <a:buFont typeface="Wingdings" pitchFamily="2" charset="2"/>
              <a:buNone/>
            </a:pPr>
            <a:r>
              <a:rPr lang="en-US" sz="2000" b="1" dirty="0" smtClean="0">
                <a:latin typeface="Calibri"/>
                <a:cs typeface="Calibri"/>
              </a:rPr>
              <a:t>Putting food</a:t>
            </a:r>
            <a:br>
              <a:rPr lang="en-US" sz="2000" b="1" dirty="0" smtClean="0">
                <a:latin typeface="Calibri"/>
                <a:cs typeface="Calibri"/>
              </a:rPr>
            </a:br>
            <a:r>
              <a:rPr lang="en-US" sz="2000" b="1" dirty="0" smtClean="0">
                <a:latin typeface="Calibri"/>
                <a:cs typeface="Calibri"/>
              </a:rPr>
              <a:t>on the table</a:t>
            </a:r>
          </a:p>
        </p:txBody>
      </p:sp>
      <p:sp>
        <p:nvSpPr>
          <p:cNvPr id="5" name="TextBox 4"/>
          <p:cNvSpPr txBox="1"/>
          <p:nvPr/>
        </p:nvSpPr>
        <p:spPr>
          <a:xfrm>
            <a:off x="3108640" y="4822066"/>
            <a:ext cx="2900681" cy="307777"/>
          </a:xfrm>
          <a:prstGeom prst="rect">
            <a:avLst/>
          </a:prstGeom>
          <a:noFill/>
        </p:spPr>
        <p:txBody>
          <a:bodyPr wrap="square" lIns="0" tIns="0" rIns="0" bIns="0" rtlCol="0">
            <a:spAutoFit/>
          </a:bodyPr>
          <a:lstStyle/>
          <a:p>
            <a:pPr marL="0" indent="0" algn="ctr">
              <a:buFont typeface="Wingdings" pitchFamily="2" charset="2"/>
              <a:buNone/>
            </a:pPr>
            <a:r>
              <a:rPr lang="en-GB" sz="2000" b="1" dirty="0" smtClean="0">
                <a:latin typeface="Calibri"/>
                <a:cs typeface="Calibri"/>
              </a:rPr>
              <a:t>Ireland</a:t>
            </a:r>
          </a:p>
        </p:txBody>
      </p:sp>
      <p:sp>
        <p:nvSpPr>
          <p:cNvPr id="9" name="TextBox 8"/>
          <p:cNvSpPr txBox="1"/>
          <p:nvPr/>
        </p:nvSpPr>
        <p:spPr>
          <a:xfrm>
            <a:off x="228249" y="3976548"/>
            <a:ext cx="1578206" cy="502702"/>
          </a:xfrm>
          <a:prstGeom prst="rect">
            <a:avLst/>
          </a:prstGeom>
          <a:noFill/>
        </p:spPr>
        <p:txBody>
          <a:bodyPr wrap="none" lIns="0" tIns="0" rIns="0" bIns="0" rtlCol="0">
            <a:spAutoFit/>
          </a:bodyPr>
          <a:lstStyle/>
          <a:p>
            <a:pPr marL="0" indent="0" algn="ctr">
              <a:lnSpc>
                <a:spcPct val="80000"/>
              </a:lnSpc>
              <a:buFont typeface="Wingdings" pitchFamily="2" charset="2"/>
              <a:buNone/>
            </a:pPr>
            <a:r>
              <a:rPr lang="en-US" sz="2000" b="1" dirty="0" smtClean="0">
                <a:latin typeface="Calibri"/>
                <a:cs typeface="Calibri"/>
              </a:rPr>
              <a:t>Electricity/Gas </a:t>
            </a:r>
            <a:br>
              <a:rPr lang="en-US" sz="2000" b="1" dirty="0" smtClean="0">
                <a:latin typeface="Calibri"/>
                <a:cs typeface="Calibri"/>
              </a:rPr>
            </a:br>
            <a:r>
              <a:rPr lang="en-US" sz="2000" b="1" dirty="0" smtClean="0">
                <a:latin typeface="Calibri"/>
                <a:cs typeface="Calibri"/>
              </a:rPr>
              <a:t>costs</a:t>
            </a:r>
            <a:r>
              <a:rPr lang="en-US" sz="2000" b="1" dirty="0">
                <a:latin typeface="Calibri"/>
                <a:cs typeface="Calibri"/>
              </a:rPr>
              <a:t> </a:t>
            </a:r>
            <a:r>
              <a:rPr lang="en-US" sz="2000" b="1" dirty="0" smtClean="0">
                <a:latin typeface="Calibri"/>
                <a:cs typeface="Calibri"/>
              </a:rPr>
              <a:t>for home</a:t>
            </a:r>
          </a:p>
        </p:txBody>
      </p:sp>
      <p:sp>
        <p:nvSpPr>
          <p:cNvPr id="10" name="TextBox 9"/>
          <p:cNvSpPr txBox="1"/>
          <p:nvPr/>
        </p:nvSpPr>
        <p:spPr>
          <a:xfrm>
            <a:off x="2471228" y="3976548"/>
            <a:ext cx="646586" cy="502702"/>
          </a:xfrm>
          <a:prstGeom prst="rect">
            <a:avLst/>
          </a:prstGeom>
          <a:noFill/>
        </p:spPr>
        <p:txBody>
          <a:bodyPr wrap="none" lIns="0" tIns="0" rIns="0" bIns="0" rtlCol="0">
            <a:spAutoFit/>
          </a:bodyPr>
          <a:lstStyle/>
          <a:p>
            <a:pPr marL="0" indent="0" algn="ctr">
              <a:lnSpc>
                <a:spcPct val="80000"/>
              </a:lnSpc>
              <a:buFont typeface="Wingdings" pitchFamily="2" charset="2"/>
              <a:buNone/>
            </a:pPr>
            <a:r>
              <a:rPr lang="en-US" sz="2000" b="1" dirty="0" smtClean="0">
                <a:latin typeface="Calibri"/>
                <a:cs typeface="Calibri"/>
              </a:rPr>
              <a:t>Petrol </a:t>
            </a:r>
            <a:br>
              <a:rPr lang="en-US" sz="2000" b="1" dirty="0" smtClean="0">
                <a:latin typeface="Calibri"/>
                <a:cs typeface="Calibri"/>
              </a:rPr>
            </a:br>
            <a:r>
              <a:rPr lang="en-US" sz="2000" b="1" dirty="0" smtClean="0">
                <a:latin typeface="Calibri"/>
                <a:cs typeface="Calibri"/>
              </a:rPr>
              <a:t>costs</a:t>
            </a:r>
          </a:p>
        </p:txBody>
      </p:sp>
      <p:sp>
        <p:nvSpPr>
          <p:cNvPr id="11" name="TextBox 10"/>
          <p:cNvSpPr txBox="1"/>
          <p:nvPr/>
        </p:nvSpPr>
        <p:spPr>
          <a:xfrm>
            <a:off x="4301234" y="3976548"/>
            <a:ext cx="538759" cy="502702"/>
          </a:xfrm>
          <a:prstGeom prst="rect">
            <a:avLst/>
          </a:prstGeom>
          <a:noFill/>
        </p:spPr>
        <p:txBody>
          <a:bodyPr wrap="none" lIns="0" tIns="0" rIns="0" bIns="0" rtlCol="0">
            <a:spAutoFit/>
          </a:bodyPr>
          <a:lstStyle/>
          <a:p>
            <a:pPr marL="0" indent="0" algn="ctr">
              <a:lnSpc>
                <a:spcPct val="80000"/>
              </a:lnSpc>
              <a:buFont typeface="Wingdings" pitchFamily="2" charset="2"/>
              <a:buNone/>
            </a:pPr>
            <a:r>
              <a:rPr lang="en-US" sz="2000" b="1" dirty="0" smtClean="0">
                <a:latin typeface="Calibri"/>
                <a:cs typeface="Calibri"/>
              </a:rPr>
              <a:t>Food</a:t>
            </a:r>
            <a:br>
              <a:rPr lang="en-US" sz="2000" b="1" dirty="0" smtClean="0">
                <a:latin typeface="Calibri"/>
                <a:cs typeface="Calibri"/>
              </a:rPr>
            </a:br>
            <a:r>
              <a:rPr lang="en-US" sz="2000" b="1" dirty="0" smtClean="0">
                <a:latin typeface="Calibri"/>
                <a:cs typeface="Calibri"/>
              </a:rPr>
              <a:t>costs</a:t>
            </a:r>
          </a:p>
        </p:txBody>
      </p:sp>
      <p:sp>
        <p:nvSpPr>
          <p:cNvPr id="12" name="TextBox 11"/>
          <p:cNvSpPr txBox="1"/>
          <p:nvPr/>
        </p:nvSpPr>
        <p:spPr>
          <a:xfrm>
            <a:off x="5722629" y="3976548"/>
            <a:ext cx="1243930" cy="502702"/>
          </a:xfrm>
          <a:prstGeom prst="rect">
            <a:avLst/>
          </a:prstGeom>
          <a:noFill/>
        </p:spPr>
        <p:txBody>
          <a:bodyPr wrap="none" lIns="0" tIns="0" rIns="0" bIns="0" rtlCol="0">
            <a:spAutoFit/>
          </a:bodyPr>
          <a:lstStyle/>
          <a:p>
            <a:pPr marL="0" indent="0" algn="ctr">
              <a:lnSpc>
                <a:spcPct val="80000"/>
              </a:lnSpc>
              <a:buFont typeface="Wingdings" pitchFamily="2" charset="2"/>
              <a:buNone/>
            </a:pPr>
            <a:r>
              <a:rPr lang="en-US" sz="2000" b="1" dirty="0" smtClean="0">
                <a:latin typeface="Calibri"/>
                <a:cs typeface="Calibri"/>
              </a:rPr>
              <a:t>The level of</a:t>
            </a:r>
            <a:br>
              <a:rPr lang="en-US" sz="2000" b="1" dirty="0" smtClean="0">
                <a:latin typeface="Calibri"/>
                <a:cs typeface="Calibri"/>
              </a:rPr>
            </a:br>
            <a:r>
              <a:rPr lang="en-US" sz="2000" b="1" dirty="0" smtClean="0">
                <a:latin typeface="Calibri"/>
                <a:cs typeface="Calibri"/>
              </a:rPr>
              <a:t>debt I have</a:t>
            </a:r>
          </a:p>
        </p:txBody>
      </p:sp>
      <p:sp>
        <p:nvSpPr>
          <p:cNvPr id="3" name="Rounded Rectangle 2"/>
          <p:cNvSpPr/>
          <p:nvPr/>
        </p:nvSpPr>
        <p:spPr>
          <a:xfrm>
            <a:off x="98640" y="480902"/>
            <a:ext cx="8928000" cy="542556"/>
          </a:xfrm>
          <a:prstGeom prst="roundRect">
            <a:avLst/>
          </a:prstGeom>
          <a:solidFill>
            <a:srgbClr val="FFF0DB"/>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8" name="TextBox 7"/>
          <p:cNvSpPr txBox="1"/>
          <p:nvPr/>
        </p:nvSpPr>
        <p:spPr>
          <a:xfrm>
            <a:off x="157506" y="559827"/>
            <a:ext cx="8802952" cy="332399"/>
          </a:xfrm>
          <a:prstGeom prst="rect">
            <a:avLst/>
          </a:prstGeom>
          <a:noFill/>
        </p:spPr>
        <p:txBody>
          <a:bodyPr wrap="none" lIns="0" tIns="0" rIns="0" bIns="0" rtlCol="0">
            <a:spAutoFit/>
          </a:bodyPr>
          <a:lstStyle/>
          <a:p>
            <a:pPr algn="ctr">
              <a:defRPr sz="2160" b="0" i="0" u="none" strike="noStrike" kern="1200" baseline="0">
                <a:solidFill>
                  <a:srgbClr val="000000">
                    <a:lumMod val="65000"/>
                    <a:lumOff val="35000"/>
                  </a:srgbClr>
                </a:solidFill>
                <a:latin typeface="Georgia"/>
                <a:ea typeface="+mn-ea"/>
                <a:cs typeface="+mn-cs"/>
              </a:defRPr>
            </a:pPr>
            <a:r>
              <a:rPr lang="en-GB" dirty="0">
                <a:solidFill>
                  <a:schemeClr val="tx2">
                    <a:lumMod val="65000"/>
                    <a:lumOff val="35000"/>
                  </a:schemeClr>
                </a:solidFill>
                <a:latin typeface="Calibri"/>
              </a:rPr>
              <a:t>How worried are you about each of the following issues</a:t>
            </a:r>
            <a:r>
              <a:rPr lang="en-GB" dirty="0" smtClean="0">
                <a:solidFill>
                  <a:schemeClr val="tx2">
                    <a:lumMod val="65000"/>
                    <a:lumOff val="35000"/>
                  </a:schemeClr>
                </a:solidFill>
                <a:latin typeface="Calibri"/>
              </a:rPr>
              <a:t>? (Fairly/Very worried)</a:t>
            </a:r>
            <a:endParaRPr lang="en-GB" dirty="0">
              <a:solidFill>
                <a:schemeClr val="tx2">
                  <a:lumMod val="65000"/>
                  <a:lumOff val="35000"/>
                </a:schemeClr>
              </a:solidFill>
              <a:latin typeface="Calibri"/>
            </a:endParaRPr>
          </a:p>
        </p:txBody>
      </p:sp>
      <p:sp>
        <p:nvSpPr>
          <p:cNvPr id="15" name="Rectangle 14"/>
          <p:cNvSpPr/>
          <p:nvPr/>
        </p:nvSpPr>
        <p:spPr>
          <a:xfrm>
            <a:off x="4621320" y="4934272"/>
            <a:ext cx="4572000" cy="215444"/>
          </a:xfrm>
          <a:prstGeom prst="rect">
            <a:avLst/>
          </a:prstGeom>
        </p:spPr>
        <p:txBody>
          <a:bodyPr>
            <a:spAutoFit/>
          </a:bodyPr>
          <a:lstStyle/>
          <a:p>
            <a:pPr marL="177800" lvl="0" indent="-177800" algn="r">
              <a:spcAft>
                <a:spcPts val="1200"/>
              </a:spcAft>
            </a:pPr>
            <a:r>
              <a:rPr lang="en-GB" sz="800" dirty="0" smtClean="0">
                <a:solidFill>
                  <a:srgbClr val="000000">
                    <a:lumMod val="75000"/>
                    <a:lumOff val="25000"/>
                  </a:srgbClr>
                </a:solidFill>
                <a:latin typeface="Times New Roman"/>
                <a:cs typeface="Times New Roman"/>
              </a:rPr>
              <a:t>Feeling </a:t>
            </a:r>
            <a:r>
              <a:rPr lang="en-GB" sz="800" dirty="0">
                <a:solidFill>
                  <a:srgbClr val="000000">
                    <a:lumMod val="75000"/>
                    <a:lumOff val="25000"/>
                  </a:srgbClr>
                </a:solidFill>
                <a:latin typeface="Times New Roman"/>
                <a:cs typeface="Times New Roman"/>
              </a:rPr>
              <a:t>the Pinch  2014  Base size: ROI n=500, </a:t>
            </a:r>
            <a:r>
              <a:rPr lang="en-GB" sz="800" dirty="0" smtClean="0">
                <a:solidFill>
                  <a:srgbClr val="000000">
                    <a:lumMod val="75000"/>
                    <a:lumOff val="25000"/>
                  </a:srgbClr>
                </a:solidFill>
                <a:latin typeface="Times New Roman"/>
                <a:cs typeface="Times New Roman"/>
              </a:rPr>
              <a:t>GB </a:t>
            </a:r>
            <a:r>
              <a:rPr lang="en-GB" sz="800" dirty="0">
                <a:solidFill>
                  <a:srgbClr val="000000">
                    <a:lumMod val="75000"/>
                    <a:lumOff val="25000"/>
                  </a:srgbClr>
                </a:solidFill>
                <a:latin typeface="Times New Roman"/>
                <a:cs typeface="Times New Roman"/>
              </a:rPr>
              <a:t>n=500</a:t>
            </a:r>
          </a:p>
        </p:txBody>
      </p:sp>
    </p:spTree>
    <p:extLst>
      <p:ext uri="{BB962C8B-B14F-4D97-AF65-F5344CB8AC3E}">
        <p14:creationId xmlns="" xmlns:p14="http://schemas.microsoft.com/office/powerpoint/2010/main" xmlns:mv="urn:schemas-microsoft-com:mac:vml" xmlns:mc="http://schemas.openxmlformats.org/markup-compatibility/2006" val="2021388772"/>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hart 10"/>
          <p:cNvGraphicFramePr/>
          <p:nvPr>
            <p:extLst>
              <p:ext uri="{D42A27DB-BD31-4B8C-83A1-F6EECF244321}">
                <p14:modId xmlns="" xmlns:p14="http://schemas.microsoft.com/office/powerpoint/2010/main" xmlns:mv="urn:schemas-microsoft-com:mac:vml" xmlns:mc="http://schemas.openxmlformats.org/markup-compatibility/2006" val="715992100"/>
              </p:ext>
            </p:extLst>
          </p:nvPr>
        </p:nvGraphicFramePr>
        <p:xfrm>
          <a:off x="1282378" y="1155911"/>
          <a:ext cx="7762230" cy="3392835"/>
        </p:xfrm>
        <a:graphic>
          <a:graphicData uri="http://schemas.openxmlformats.org/drawingml/2006/chart">
            <c:chart xmlns:c="http://schemas.openxmlformats.org/drawingml/2006/chart" xmlns:r="http://schemas.openxmlformats.org/officeDocument/2006/relationships" r:id="rId3"/>
          </a:graphicData>
        </a:graphic>
      </p:graphicFrame>
      <p:cxnSp>
        <p:nvCxnSpPr>
          <p:cNvPr id="10" name="Straight Arrow Connector 9"/>
          <p:cNvCxnSpPr/>
          <p:nvPr/>
        </p:nvCxnSpPr>
        <p:spPr>
          <a:xfrm flipH="1">
            <a:off x="7516249" y="1689325"/>
            <a:ext cx="374742" cy="421721"/>
          </a:xfrm>
          <a:prstGeom prst="straightConnector1">
            <a:avLst/>
          </a:prstGeom>
          <a:ln w="57150" cmpd="sng">
            <a:solidFill>
              <a:schemeClr val="accent6">
                <a:lumMod val="50000"/>
              </a:schemeClr>
            </a:solidFill>
            <a:tailEnd type="arrow"/>
          </a:ln>
        </p:spPr>
        <p:style>
          <a:lnRef idx="3">
            <a:schemeClr val="accent1"/>
          </a:lnRef>
          <a:fillRef idx="0">
            <a:schemeClr val="accent1"/>
          </a:fillRef>
          <a:effectRef idx="2">
            <a:schemeClr val="accent1"/>
          </a:effectRef>
          <a:fontRef idx="minor">
            <a:schemeClr val="tx1"/>
          </a:fontRef>
        </p:style>
      </p:cxnSp>
      <p:cxnSp>
        <p:nvCxnSpPr>
          <p:cNvPr id="6" name="Straight Arrow Connector 5"/>
          <p:cNvCxnSpPr/>
          <p:nvPr/>
        </p:nvCxnSpPr>
        <p:spPr>
          <a:xfrm flipV="1">
            <a:off x="7545765" y="2897746"/>
            <a:ext cx="382220" cy="715189"/>
          </a:xfrm>
          <a:prstGeom prst="straightConnector1">
            <a:avLst/>
          </a:prstGeom>
          <a:ln w="57150" cmpd="sng">
            <a:solidFill>
              <a:srgbClr val="83D044"/>
            </a:solidFill>
            <a:tailEnd type="arrow"/>
          </a:ln>
        </p:spPr>
        <p:style>
          <a:lnRef idx="3">
            <a:schemeClr val="accent2"/>
          </a:lnRef>
          <a:fillRef idx="0">
            <a:schemeClr val="accent2"/>
          </a:fillRef>
          <a:effectRef idx="2">
            <a:schemeClr val="accent2"/>
          </a:effectRef>
          <a:fontRef idx="minor">
            <a:schemeClr val="tx1"/>
          </a:fontRef>
        </p:style>
      </p:cxnSp>
      <p:sp>
        <p:nvSpPr>
          <p:cNvPr id="8" name="Rectangle 7"/>
          <p:cNvSpPr/>
          <p:nvPr/>
        </p:nvSpPr>
        <p:spPr>
          <a:xfrm>
            <a:off x="4621320" y="4934272"/>
            <a:ext cx="4572000" cy="215444"/>
          </a:xfrm>
          <a:prstGeom prst="rect">
            <a:avLst/>
          </a:prstGeom>
        </p:spPr>
        <p:txBody>
          <a:bodyPr>
            <a:spAutoFit/>
          </a:bodyPr>
          <a:lstStyle/>
          <a:p>
            <a:pPr marL="177800" lvl="0" indent="-177800" algn="r">
              <a:spcAft>
                <a:spcPts val="1200"/>
              </a:spcAft>
            </a:pPr>
            <a:r>
              <a:rPr lang="en-GB" sz="800" dirty="0" smtClean="0">
                <a:solidFill>
                  <a:srgbClr val="000000">
                    <a:lumMod val="75000"/>
                    <a:lumOff val="25000"/>
                  </a:srgbClr>
                </a:solidFill>
                <a:latin typeface="Times New Roman"/>
                <a:cs typeface="Times New Roman"/>
              </a:rPr>
              <a:t>Feeling </a:t>
            </a:r>
            <a:r>
              <a:rPr lang="en-GB" sz="800" dirty="0">
                <a:solidFill>
                  <a:srgbClr val="000000">
                    <a:lumMod val="75000"/>
                    <a:lumOff val="25000"/>
                  </a:srgbClr>
                </a:solidFill>
                <a:latin typeface="Times New Roman"/>
                <a:cs typeface="Times New Roman"/>
              </a:rPr>
              <a:t>the Pinch  2014  Base size: ROI n=500, </a:t>
            </a:r>
            <a:r>
              <a:rPr lang="en-GB" sz="800" dirty="0" smtClean="0">
                <a:solidFill>
                  <a:srgbClr val="000000">
                    <a:lumMod val="75000"/>
                    <a:lumOff val="25000"/>
                  </a:srgbClr>
                </a:solidFill>
                <a:latin typeface="Times New Roman"/>
                <a:cs typeface="Times New Roman"/>
              </a:rPr>
              <a:t>GB </a:t>
            </a:r>
            <a:r>
              <a:rPr lang="en-GB" sz="800" dirty="0">
                <a:solidFill>
                  <a:srgbClr val="000000">
                    <a:lumMod val="75000"/>
                    <a:lumOff val="25000"/>
                  </a:srgbClr>
                </a:solidFill>
                <a:latin typeface="Times New Roman"/>
                <a:cs typeface="Times New Roman"/>
              </a:rPr>
              <a:t>n=500</a:t>
            </a:r>
          </a:p>
        </p:txBody>
      </p:sp>
      <p:sp>
        <p:nvSpPr>
          <p:cNvPr id="12" name="Title 1"/>
          <p:cNvSpPr>
            <a:spLocks noGrp="1"/>
          </p:cNvSpPr>
          <p:nvPr>
            <p:ph type="title"/>
          </p:nvPr>
        </p:nvSpPr>
        <p:spPr>
          <a:xfrm>
            <a:off x="0" y="0"/>
            <a:ext cx="9144000" cy="504067"/>
          </a:xfrm>
        </p:spPr>
        <p:txBody>
          <a:bodyPr>
            <a:normAutofit fontScale="90000"/>
          </a:bodyPr>
          <a:lstStyle/>
          <a:p>
            <a:pPr algn="ctr"/>
            <a:r>
              <a:rPr lang="en-GB" dirty="0" smtClean="0"/>
              <a:t>The economic clouds are starting to lift</a:t>
            </a:r>
            <a:endParaRPr lang="en-GB" dirty="0"/>
          </a:p>
        </p:txBody>
      </p:sp>
      <p:grpSp>
        <p:nvGrpSpPr>
          <p:cNvPr id="26" name="Group 25"/>
          <p:cNvGrpSpPr/>
          <p:nvPr/>
        </p:nvGrpSpPr>
        <p:grpSpPr>
          <a:xfrm>
            <a:off x="49320" y="1763310"/>
            <a:ext cx="1333584" cy="2120903"/>
            <a:chOff x="49320" y="1763310"/>
            <a:chExt cx="1333584" cy="2120903"/>
          </a:xfrm>
        </p:grpSpPr>
        <p:sp>
          <p:nvSpPr>
            <p:cNvPr id="5" name="TextBox 4"/>
            <p:cNvSpPr txBox="1"/>
            <p:nvPr/>
          </p:nvSpPr>
          <p:spPr>
            <a:xfrm>
              <a:off x="175901" y="2322019"/>
              <a:ext cx="772760" cy="215444"/>
            </a:xfrm>
            <a:prstGeom prst="rect">
              <a:avLst/>
            </a:prstGeom>
            <a:noFill/>
          </p:spPr>
          <p:txBody>
            <a:bodyPr wrap="none" lIns="0" tIns="0" rIns="0" bIns="0" rtlCol="0">
              <a:spAutoFit/>
            </a:bodyPr>
            <a:lstStyle/>
            <a:p>
              <a:pPr marL="0" indent="0" algn="r">
                <a:buFont typeface="Wingdings" pitchFamily="2" charset="2"/>
                <a:buNone/>
              </a:pPr>
              <a:r>
                <a:rPr lang="en-US" sz="1400" dirty="0" smtClean="0">
                  <a:latin typeface="Calibri"/>
                  <a:cs typeface="Calibri"/>
                </a:rPr>
                <a:t>Very badly</a:t>
              </a:r>
            </a:p>
          </p:txBody>
        </p:sp>
        <p:sp>
          <p:nvSpPr>
            <p:cNvPr id="15" name="TextBox 14"/>
            <p:cNvSpPr txBox="1"/>
            <p:nvPr/>
          </p:nvSpPr>
          <p:spPr>
            <a:xfrm>
              <a:off x="548211" y="2724557"/>
              <a:ext cx="400450" cy="215444"/>
            </a:xfrm>
            <a:prstGeom prst="rect">
              <a:avLst/>
            </a:prstGeom>
            <a:noFill/>
          </p:spPr>
          <p:txBody>
            <a:bodyPr wrap="none" lIns="0" tIns="0" rIns="0" bIns="0" rtlCol="0">
              <a:spAutoFit/>
            </a:bodyPr>
            <a:lstStyle/>
            <a:p>
              <a:pPr marL="0" indent="0" algn="r">
                <a:buFont typeface="Wingdings" pitchFamily="2" charset="2"/>
                <a:buNone/>
              </a:pPr>
              <a:r>
                <a:rPr lang="en-US" sz="1400" dirty="0" smtClean="0">
                  <a:latin typeface="Calibri"/>
                  <a:cs typeface="Calibri"/>
                </a:rPr>
                <a:t>Badly</a:t>
              </a:r>
            </a:p>
          </p:txBody>
        </p:sp>
        <p:sp>
          <p:nvSpPr>
            <p:cNvPr id="17" name="TextBox 16"/>
            <p:cNvSpPr txBox="1"/>
            <p:nvPr/>
          </p:nvSpPr>
          <p:spPr>
            <a:xfrm>
              <a:off x="213246" y="3127095"/>
              <a:ext cx="735415" cy="215444"/>
            </a:xfrm>
            <a:prstGeom prst="rect">
              <a:avLst/>
            </a:prstGeom>
            <a:noFill/>
          </p:spPr>
          <p:txBody>
            <a:bodyPr wrap="none" lIns="0" tIns="0" rIns="0" bIns="0" rtlCol="0">
              <a:spAutoFit/>
            </a:bodyPr>
            <a:lstStyle/>
            <a:p>
              <a:pPr marL="0" indent="0" algn="r">
                <a:buFont typeface="Wingdings" pitchFamily="2" charset="2"/>
                <a:buNone/>
              </a:pPr>
              <a:r>
                <a:rPr lang="en-US" sz="1400" dirty="0" smtClean="0">
                  <a:latin typeface="Calibri"/>
                  <a:cs typeface="Calibri"/>
                </a:rPr>
                <a:t>Fairly well</a:t>
              </a:r>
            </a:p>
          </p:txBody>
        </p:sp>
        <p:sp>
          <p:nvSpPr>
            <p:cNvPr id="18" name="TextBox 17"/>
            <p:cNvSpPr txBox="1"/>
            <p:nvPr/>
          </p:nvSpPr>
          <p:spPr>
            <a:xfrm>
              <a:off x="272945" y="3529634"/>
              <a:ext cx="675716" cy="215444"/>
            </a:xfrm>
            <a:prstGeom prst="rect">
              <a:avLst/>
            </a:prstGeom>
            <a:noFill/>
          </p:spPr>
          <p:txBody>
            <a:bodyPr wrap="none" lIns="0" tIns="0" rIns="0" bIns="0" rtlCol="0">
              <a:spAutoFit/>
            </a:bodyPr>
            <a:lstStyle/>
            <a:p>
              <a:pPr marL="0" indent="0" algn="r">
                <a:buFont typeface="Wingdings" pitchFamily="2" charset="2"/>
                <a:buNone/>
              </a:pPr>
              <a:r>
                <a:rPr lang="en-US" sz="1400" dirty="0" smtClean="0">
                  <a:latin typeface="Calibri"/>
                  <a:cs typeface="Calibri"/>
                </a:rPr>
                <a:t>Very well</a:t>
              </a:r>
            </a:p>
          </p:txBody>
        </p:sp>
        <p:sp>
          <p:nvSpPr>
            <p:cNvPr id="19" name="TextBox 18"/>
            <p:cNvSpPr txBox="1"/>
            <p:nvPr/>
          </p:nvSpPr>
          <p:spPr>
            <a:xfrm>
              <a:off x="102275" y="1919481"/>
              <a:ext cx="846386" cy="215444"/>
            </a:xfrm>
            <a:prstGeom prst="rect">
              <a:avLst/>
            </a:prstGeom>
            <a:noFill/>
          </p:spPr>
          <p:txBody>
            <a:bodyPr wrap="none" lIns="0" tIns="0" rIns="0" bIns="0" rtlCol="0">
              <a:spAutoFit/>
            </a:bodyPr>
            <a:lstStyle/>
            <a:p>
              <a:pPr marL="0" indent="0" algn="r">
                <a:buFont typeface="Wingdings" pitchFamily="2" charset="2"/>
                <a:buNone/>
              </a:pPr>
              <a:r>
                <a:rPr lang="en-US" sz="1400" dirty="0" smtClean="0">
                  <a:latin typeface="Calibri"/>
                  <a:cs typeface="Calibri"/>
                </a:rPr>
                <a:t>Don’t know</a:t>
              </a:r>
            </a:p>
          </p:txBody>
        </p:sp>
        <p:sp>
          <p:nvSpPr>
            <p:cNvPr id="7" name="Rectangle 6"/>
            <p:cNvSpPr/>
            <p:nvPr/>
          </p:nvSpPr>
          <p:spPr>
            <a:xfrm>
              <a:off x="1033391" y="3595870"/>
              <a:ext cx="222807" cy="124772"/>
            </a:xfrm>
            <a:prstGeom prst="rect">
              <a:avLst/>
            </a:prstGeom>
            <a:solidFill>
              <a:srgbClr val="406B1D"/>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20" name="Rectangle 19"/>
            <p:cNvSpPr/>
            <p:nvPr/>
          </p:nvSpPr>
          <p:spPr>
            <a:xfrm>
              <a:off x="1034283" y="3200165"/>
              <a:ext cx="222807" cy="124772"/>
            </a:xfrm>
            <a:prstGeom prst="rect">
              <a:avLst/>
            </a:prstGeom>
            <a:solidFill>
              <a:srgbClr val="83D044"/>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21" name="Rectangle 20"/>
            <p:cNvSpPr/>
            <p:nvPr/>
          </p:nvSpPr>
          <p:spPr>
            <a:xfrm>
              <a:off x="1035175" y="2795547"/>
              <a:ext cx="222807" cy="124772"/>
            </a:xfrm>
            <a:prstGeom prst="rect">
              <a:avLst/>
            </a:prstGeom>
            <a:solidFill>
              <a:srgbClr val="FC3F4F"/>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22" name="Rectangle 21"/>
            <p:cNvSpPr/>
            <p:nvPr/>
          </p:nvSpPr>
          <p:spPr>
            <a:xfrm>
              <a:off x="1036067" y="2390929"/>
              <a:ext cx="222807" cy="124772"/>
            </a:xfrm>
            <a:prstGeom prst="rect">
              <a:avLst/>
            </a:prstGeom>
            <a:solidFill>
              <a:srgbClr val="C20004"/>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23" name="Rectangle 22"/>
            <p:cNvSpPr/>
            <p:nvPr/>
          </p:nvSpPr>
          <p:spPr>
            <a:xfrm>
              <a:off x="1036959" y="1986311"/>
              <a:ext cx="222807" cy="124772"/>
            </a:xfrm>
            <a:prstGeom prst="rect">
              <a:avLst/>
            </a:prstGeom>
            <a:solidFill>
              <a:schemeClr val="bg1">
                <a:lumMod val="75000"/>
              </a:schemeClr>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25" name="Rounded Rectangle 24"/>
            <p:cNvSpPr/>
            <p:nvPr/>
          </p:nvSpPr>
          <p:spPr>
            <a:xfrm>
              <a:off x="49320" y="1763310"/>
              <a:ext cx="1333584" cy="2120903"/>
            </a:xfrm>
            <a:prstGeom prst="roundRect">
              <a:avLst>
                <a:gd name="adj" fmla="val 11404"/>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grpSp>
      <p:sp>
        <p:nvSpPr>
          <p:cNvPr id="27" name="Rectangle 26"/>
          <p:cNvSpPr/>
          <p:nvPr/>
        </p:nvSpPr>
        <p:spPr>
          <a:xfrm>
            <a:off x="6559379" y="961805"/>
            <a:ext cx="2344731" cy="382255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32" name="Rounded Rectangle 31"/>
          <p:cNvSpPr/>
          <p:nvPr/>
        </p:nvSpPr>
        <p:spPr>
          <a:xfrm>
            <a:off x="604173" y="480902"/>
            <a:ext cx="7955994" cy="542556"/>
          </a:xfrm>
          <a:prstGeom prst="roundRect">
            <a:avLst/>
          </a:prstGeom>
          <a:solidFill>
            <a:srgbClr val="FFF0DB"/>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14" name="TextBox 13"/>
          <p:cNvSpPr txBox="1"/>
          <p:nvPr/>
        </p:nvSpPr>
        <p:spPr>
          <a:xfrm>
            <a:off x="704886" y="572158"/>
            <a:ext cx="7708214" cy="332399"/>
          </a:xfrm>
          <a:prstGeom prst="rect">
            <a:avLst/>
          </a:prstGeom>
          <a:noFill/>
        </p:spPr>
        <p:txBody>
          <a:bodyPr wrap="none" lIns="0" tIns="0" rIns="0" bIns="0" rtlCol="0">
            <a:spAutoFit/>
          </a:bodyPr>
          <a:lstStyle/>
          <a:p>
            <a:pPr algn="ctr">
              <a:defRPr sz="2160" b="0" i="0" u="none" strike="noStrike" kern="1200" baseline="0">
                <a:solidFill>
                  <a:srgbClr val="000000">
                    <a:lumMod val="65000"/>
                    <a:lumOff val="35000"/>
                  </a:srgbClr>
                </a:solidFill>
                <a:latin typeface="Georgia"/>
                <a:ea typeface="+mn-ea"/>
                <a:cs typeface="+mn-cs"/>
              </a:defRPr>
            </a:pPr>
            <a:r>
              <a:rPr lang="en-GB" dirty="0" smtClean="0">
                <a:solidFill>
                  <a:schemeClr val="tx2">
                    <a:lumMod val="65000"/>
                    <a:lumOff val="35000"/>
                  </a:schemeClr>
                </a:solidFill>
                <a:latin typeface="Calibri"/>
              </a:rPr>
              <a:t>How do you think things are going for the Irish economy these days?</a:t>
            </a:r>
            <a:endParaRPr lang="en-GB" dirty="0">
              <a:solidFill>
                <a:schemeClr val="tx2">
                  <a:lumMod val="65000"/>
                  <a:lumOff val="35000"/>
                </a:schemeClr>
              </a:solidFill>
              <a:latin typeface="Calibri"/>
            </a:endParaRPr>
          </a:p>
        </p:txBody>
      </p:sp>
      <p:grpSp>
        <p:nvGrpSpPr>
          <p:cNvPr id="33" name="Group 32"/>
          <p:cNvGrpSpPr/>
          <p:nvPr/>
        </p:nvGrpSpPr>
        <p:grpSpPr>
          <a:xfrm>
            <a:off x="823615" y="1260917"/>
            <a:ext cx="7511273" cy="2706431"/>
            <a:chOff x="-64145" y="1260917"/>
            <a:chExt cx="7511273" cy="2706431"/>
          </a:xfrm>
        </p:grpSpPr>
        <p:pic>
          <p:nvPicPr>
            <p:cNvPr id="34" name="Picture 33"/>
            <p:cNvPicPr>
              <a:picLocks noChangeAspect="1"/>
            </p:cNvPicPr>
            <p:nvPr/>
          </p:nvPicPr>
          <p:blipFill>
            <a:blip r:embed="rId4" cstate="print"/>
            <a:stretch>
              <a:fillRect/>
            </a:stretch>
          </p:blipFill>
          <p:spPr>
            <a:xfrm>
              <a:off x="-64145" y="1260917"/>
              <a:ext cx="7511273" cy="2706431"/>
            </a:xfrm>
            <a:prstGeom prst="rect">
              <a:avLst/>
            </a:prstGeom>
          </p:spPr>
        </p:pic>
        <p:sp>
          <p:nvSpPr>
            <p:cNvPr id="35" name="TextBox 34"/>
            <p:cNvSpPr txBox="1"/>
            <p:nvPr/>
          </p:nvSpPr>
          <p:spPr>
            <a:xfrm>
              <a:off x="622217" y="1685686"/>
              <a:ext cx="5949504" cy="1938992"/>
            </a:xfrm>
            <a:prstGeom prst="rect">
              <a:avLst/>
            </a:prstGeom>
            <a:noFill/>
          </p:spPr>
          <p:txBody>
            <a:bodyPr wrap="square" rtlCol="0">
              <a:spAutoFit/>
            </a:bodyPr>
            <a:lstStyle/>
            <a:p>
              <a:pPr algn="ctr"/>
              <a:r>
                <a:rPr lang="en-US" sz="3000" b="1" dirty="0" smtClean="0">
                  <a:latin typeface="Times New Roman"/>
                  <a:cs typeface="Times New Roman"/>
                </a:rPr>
                <a:t>In GB, those saying that the economy is going “fairly/very well” has risen from </a:t>
              </a:r>
              <a:r>
                <a:rPr lang="en-US" sz="3000" b="1" dirty="0" smtClean="0">
                  <a:solidFill>
                    <a:srgbClr val="83D044"/>
                  </a:solidFill>
                  <a:latin typeface="Times New Roman"/>
                  <a:cs typeface="Times New Roman"/>
                </a:rPr>
                <a:t>13%</a:t>
              </a:r>
              <a:r>
                <a:rPr lang="en-US" sz="3000" b="1" dirty="0" smtClean="0">
                  <a:latin typeface="Times New Roman"/>
                  <a:cs typeface="Times New Roman"/>
                </a:rPr>
                <a:t> to </a:t>
              </a:r>
              <a:r>
                <a:rPr lang="en-US" sz="3000" b="1" dirty="0" smtClean="0">
                  <a:solidFill>
                    <a:srgbClr val="406B1D"/>
                  </a:solidFill>
                  <a:latin typeface="Times New Roman"/>
                  <a:cs typeface="Times New Roman"/>
                </a:rPr>
                <a:t>38%</a:t>
              </a:r>
              <a:r>
                <a:rPr lang="en-US" sz="3000" b="1" dirty="0" smtClean="0">
                  <a:latin typeface="Times New Roman"/>
                  <a:cs typeface="Times New Roman"/>
                </a:rPr>
                <a:t> this year.</a:t>
              </a:r>
            </a:p>
          </p:txBody>
        </p:sp>
      </p:grpSp>
    </p:spTree>
    <p:extLst>
      <p:ext uri="{BB962C8B-B14F-4D97-AF65-F5344CB8AC3E}">
        <p14:creationId xmlns="" xmlns:p14="http://schemas.microsoft.com/office/powerpoint/2010/main" xmlns:mv="urn:schemas-microsoft-com:mac:vml" xmlns:mc="http://schemas.openxmlformats.org/markup-compatibility/2006" val="4053588848"/>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7"/>
                                        </p:tgtEl>
                                      </p:cBhvr>
                                    </p:animEffect>
                                    <p:set>
                                      <p:cBhvr>
                                        <p:cTn id="7" dur="1" fill="hold">
                                          <p:stCondLst>
                                            <p:cond delay="499"/>
                                          </p:stCondLst>
                                        </p:cTn>
                                        <p:tgtEl>
                                          <p:spTgt spid="2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500" fill="hold"/>
                                        <p:tgtEl>
                                          <p:spTgt spid="33"/>
                                        </p:tgtEl>
                                        <p:attrNameLst>
                                          <p:attrName>ppt_w</p:attrName>
                                        </p:attrNameLst>
                                      </p:cBhvr>
                                      <p:tavLst>
                                        <p:tav tm="0">
                                          <p:val>
                                            <p:fltVal val="0"/>
                                          </p:val>
                                        </p:tav>
                                        <p:tav tm="100000">
                                          <p:val>
                                            <p:strVal val="#ppt_w"/>
                                          </p:val>
                                        </p:tav>
                                      </p:tavLst>
                                    </p:anim>
                                    <p:anim calcmode="lin" valueType="num">
                                      <p:cBhvr>
                                        <p:cTn id="13" dur="500" fill="hold"/>
                                        <p:tgtEl>
                                          <p:spTgt spid="33"/>
                                        </p:tgtEl>
                                        <p:attrNameLst>
                                          <p:attrName>ppt_h</p:attrName>
                                        </p:attrNameLst>
                                      </p:cBhvr>
                                      <p:tavLst>
                                        <p:tav tm="0">
                                          <p:val>
                                            <p:fltVal val="0"/>
                                          </p:val>
                                        </p:tav>
                                        <p:tav tm="100000">
                                          <p:val>
                                            <p:strVal val="#ppt_h"/>
                                          </p:val>
                                        </p:tav>
                                      </p:tavLst>
                                    </p:anim>
                                    <p:animEffect transition="in" filter="fade">
                                      <p:cBhvr>
                                        <p:cTn id="1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850770" y="924818"/>
            <a:ext cx="7459435" cy="686555"/>
          </a:xfrm>
          <a:prstGeom prst="roundRect">
            <a:avLst/>
          </a:prstGeom>
          <a:solidFill>
            <a:srgbClr val="FFF0DB"/>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graphicFrame>
        <p:nvGraphicFramePr>
          <p:cNvPr id="6" name="Content Placeholder 5"/>
          <p:cNvGraphicFramePr>
            <a:graphicFrameLocks noGrp="1"/>
          </p:cNvGraphicFramePr>
          <p:nvPr>
            <p:ph sz="quarter" idx="14"/>
            <p:extLst>
              <p:ext uri="{D42A27DB-BD31-4B8C-83A1-F6EECF244321}">
                <p14:modId xmlns="" xmlns:p14="http://schemas.microsoft.com/office/powerpoint/2010/main" xmlns:mv="urn:schemas-microsoft-com:mac:vml" xmlns:mc="http://schemas.openxmlformats.org/markup-compatibility/2006" val="459286045"/>
              </p:ext>
            </p:extLst>
          </p:nvPr>
        </p:nvGraphicFramePr>
        <p:xfrm>
          <a:off x="1294617" y="-49322"/>
          <a:ext cx="7728108" cy="5080303"/>
        </p:xfrm>
        <a:graphic>
          <a:graphicData uri="http://schemas.openxmlformats.org/drawingml/2006/chart">
            <c:chart xmlns:c="http://schemas.openxmlformats.org/drawingml/2006/chart" xmlns:r="http://schemas.openxmlformats.org/officeDocument/2006/relationships" r:id="rId3"/>
          </a:graphicData>
        </a:graphic>
      </p:graphicFrame>
      <p:sp>
        <p:nvSpPr>
          <p:cNvPr id="8" name="Rectangle 7"/>
          <p:cNvSpPr/>
          <p:nvPr/>
        </p:nvSpPr>
        <p:spPr>
          <a:xfrm>
            <a:off x="4633650" y="4934272"/>
            <a:ext cx="4572000" cy="215444"/>
          </a:xfrm>
          <a:prstGeom prst="rect">
            <a:avLst/>
          </a:prstGeom>
        </p:spPr>
        <p:txBody>
          <a:bodyPr>
            <a:spAutoFit/>
          </a:bodyPr>
          <a:lstStyle/>
          <a:p>
            <a:pPr marL="177800" lvl="0" indent="-177800" algn="r">
              <a:spcAft>
                <a:spcPts val="1200"/>
              </a:spcAft>
            </a:pPr>
            <a:r>
              <a:rPr lang="en-GB" sz="800" dirty="0" smtClean="0">
                <a:solidFill>
                  <a:srgbClr val="000000">
                    <a:lumMod val="75000"/>
                    <a:lumOff val="25000"/>
                  </a:srgbClr>
                </a:solidFill>
                <a:latin typeface="Times New Roman"/>
                <a:cs typeface="Times New Roman"/>
              </a:rPr>
              <a:t>Feeling </a:t>
            </a:r>
            <a:r>
              <a:rPr lang="en-GB" sz="800" dirty="0">
                <a:solidFill>
                  <a:srgbClr val="000000">
                    <a:lumMod val="75000"/>
                    <a:lumOff val="25000"/>
                  </a:srgbClr>
                </a:solidFill>
                <a:latin typeface="Times New Roman"/>
                <a:cs typeface="Times New Roman"/>
              </a:rPr>
              <a:t>the Pinch  2014  Base size: ROI n=500, </a:t>
            </a:r>
            <a:r>
              <a:rPr lang="en-GB" sz="800" dirty="0" smtClean="0">
                <a:solidFill>
                  <a:srgbClr val="000000">
                    <a:lumMod val="75000"/>
                    <a:lumOff val="25000"/>
                  </a:srgbClr>
                </a:solidFill>
                <a:latin typeface="Times New Roman"/>
                <a:cs typeface="Times New Roman"/>
              </a:rPr>
              <a:t>GB </a:t>
            </a:r>
            <a:r>
              <a:rPr lang="en-GB" sz="800" dirty="0">
                <a:solidFill>
                  <a:srgbClr val="000000">
                    <a:lumMod val="75000"/>
                    <a:lumOff val="25000"/>
                  </a:srgbClr>
                </a:solidFill>
                <a:latin typeface="Times New Roman"/>
                <a:cs typeface="Times New Roman"/>
              </a:rPr>
              <a:t>n=500</a:t>
            </a:r>
          </a:p>
        </p:txBody>
      </p:sp>
      <p:grpSp>
        <p:nvGrpSpPr>
          <p:cNvPr id="5" name="Group 4"/>
          <p:cNvGrpSpPr/>
          <p:nvPr/>
        </p:nvGrpSpPr>
        <p:grpSpPr>
          <a:xfrm>
            <a:off x="110970" y="1763312"/>
            <a:ext cx="1369584" cy="1688898"/>
            <a:chOff x="49320" y="1738650"/>
            <a:chExt cx="1369584" cy="1688898"/>
          </a:xfrm>
        </p:grpSpPr>
        <p:sp>
          <p:nvSpPr>
            <p:cNvPr id="10" name="TextBox 9"/>
            <p:cNvSpPr txBox="1"/>
            <p:nvPr/>
          </p:nvSpPr>
          <p:spPr>
            <a:xfrm>
              <a:off x="230516" y="2322019"/>
              <a:ext cx="718145" cy="215444"/>
            </a:xfrm>
            <a:prstGeom prst="rect">
              <a:avLst/>
            </a:prstGeom>
            <a:noFill/>
          </p:spPr>
          <p:txBody>
            <a:bodyPr wrap="none" lIns="0" tIns="0" rIns="0" bIns="0" rtlCol="0">
              <a:spAutoFit/>
            </a:bodyPr>
            <a:lstStyle/>
            <a:p>
              <a:pPr marL="0" indent="0" algn="r">
                <a:buFont typeface="Wingdings" pitchFamily="2" charset="2"/>
                <a:buNone/>
              </a:pPr>
              <a:r>
                <a:rPr lang="en-US" sz="1400" dirty="0" smtClean="0">
                  <a:latin typeface="Calibri"/>
                  <a:cs typeface="Calibri"/>
                </a:rPr>
                <a:t>Worse off</a:t>
              </a:r>
            </a:p>
          </p:txBody>
        </p:sp>
        <p:sp>
          <p:nvSpPr>
            <p:cNvPr id="11" name="TextBox 10"/>
            <p:cNvSpPr txBox="1"/>
            <p:nvPr/>
          </p:nvSpPr>
          <p:spPr>
            <a:xfrm>
              <a:off x="71756" y="2724557"/>
              <a:ext cx="876905" cy="215444"/>
            </a:xfrm>
            <a:prstGeom prst="rect">
              <a:avLst/>
            </a:prstGeom>
            <a:noFill/>
          </p:spPr>
          <p:txBody>
            <a:bodyPr wrap="none" lIns="0" tIns="0" rIns="0" bIns="0" rtlCol="0">
              <a:spAutoFit/>
            </a:bodyPr>
            <a:lstStyle/>
            <a:p>
              <a:pPr marL="0" indent="0" algn="r">
                <a:buFont typeface="Wingdings" pitchFamily="2" charset="2"/>
                <a:buNone/>
              </a:pPr>
              <a:r>
                <a:rPr lang="en-US" sz="1400" dirty="0" smtClean="0">
                  <a:latin typeface="Calibri"/>
                  <a:cs typeface="Calibri"/>
                </a:rPr>
                <a:t>About same</a:t>
              </a:r>
            </a:p>
          </p:txBody>
        </p:sp>
        <p:sp>
          <p:nvSpPr>
            <p:cNvPr id="12" name="TextBox 11"/>
            <p:cNvSpPr txBox="1"/>
            <p:nvPr/>
          </p:nvSpPr>
          <p:spPr>
            <a:xfrm>
              <a:off x="255851" y="3127095"/>
              <a:ext cx="692810" cy="215444"/>
            </a:xfrm>
            <a:prstGeom prst="rect">
              <a:avLst/>
            </a:prstGeom>
            <a:noFill/>
          </p:spPr>
          <p:txBody>
            <a:bodyPr wrap="none" lIns="0" tIns="0" rIns="0" bIns="0" rtlCol="0">
              <a:spAutoFit/>
            </a:bodyPr>
            <a:lstStyle/>
            <a:p>
              <a:pPr marL="0" indent="0" algn="r">
                <a:buFont typeface="Wingdings" pitchFamily="2" charset="2"/>
                <a:buNone/>
              </a:pPr>
              <a:r>
                <a:rPr lang="en-US" sz="1400" dirty="0" smtClean="0">
                  <a:latin typeface="Calibri"/>
                  <a:cs typeface="Calibri"/>
                </a:rPr>
                <a:t>Better off</a:t>
              </a:r>
            </a:p>
          </p:txBody>
        </p:sp>
        <p:sp>
          <p:nvSpPr>
            <p:cNvPr id="14" name="TextBox 13"/>
            <p:cNvSpPr txBox="1"/>
            <p:nvPr/>
          </p:nvSpPr>
          <p:spPr>
            <a:xfrm>
              <a:off x="90675" y="1808502"/>
              <a:ext cx="1252546" cy="430887"/>
            </a:xfrm>
            <a:prstGeom prst="rect">
              <a:avLst/>
            </a:prstGeom>
            <a:noFill/>
          </p:spPr>
          <p:txBody>
            <a:bodyPr wrap="none" lIns="0" tIns="0" rIns="0" bIns="0" rtlCol="0">
              <a:spAutoFit/>
            </a:bodyPr>
            <a:lstStyle/>
            <a:p>
              <a:pPr marL="0" indent="0" algn="ctr">
                <a:buFont typeface="Wingdings" pitchFamily="2" charset="2"/>
                <a:buNone/>
              </a:pPr>
              <a:r>
                <a:rPr lang="en-US" sz="1400" dirty="0" smtClean="0">
                  <a:latin typeface="Calibri"/>
                  <a:cs typeface="Calibri"/>
                </a:rPr>
                <a:t>In the next 12</a:t>
              </a:r>
              <a:br>
                <a:rPr lang="en-US" sz="1400" dirty="0" smtClean="0">
                  <a:latin typeface="Calibri"/>
                  <a:cs typeface="Calibri"/>
                </a:rPr>
              </a:br>
              <a:r>
                <a:rPr lang="en-US" sz="1400" dirty="0" smtClean="0">
                  <a:latin typeface="Calibri"/>
                  <a:cs typeface="Calibri"/>
                </a:rPr>
                <a:t>months, I will be:</a:t>
              </a:r>
            </a:p>
          </p:txBody>
        </p:sp>
        <p:sp>
          <p:nvSpPr>
            <p:cNvPr id="16" name="Rectangle 15"/>
            <p:cNvSpPr/>
            <p:nvPr/>
          </p:nvSpPr>
          <p:spPr>
            <a:xfrm>
              <a:off x="1034283" y="3200165"/>
              <a:ext cx="222807" cy="124772"/>
            </a:xfrm>
            <a:prstGeom prst="rect">
              <a:avLst/>
            </a:prstGeom>
            <a:solidFill>
              <a:srgbClr val="3C641B"/>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17" name="Rectangle 16"/>
            <p:cNvSpPr/>
            <p:nvPr/>
          </p:nvSpPr>
          <p:spPr>
            <a:xfrm>
              <a:off x="1035175" y="2795547"/>
              <a:ext cx="222807" cy="124772"/>
            </a:xfrm>
            <a:prstGeom prst="rect">
              <a:avLst/>
            </a:prstGeom>
            <a:solidFill>
              <a:srgbClr val="83D044"/>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18" name="Rectangle 17"/>
            <p:cNvSpPr/>
            <p:nvPr/>
          </p:nvSpPr>
          <p:spPr>
            <a:xfrm>
              <a:off x="1036067" y="2390929"/>
              <a:ext cx="222807" cy="124772"/>
            </a:xfrm>
            <a:prstGeom prst="rect">
              <a:avLst/>
            </a:prstGeom>
            <a:solidFill>
              <a:srgbClr val="C20004"/>
            </a:solidFill>
            <a:ln w="127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20" name="Rounded Rectangle 19"/>
            <p:cNvSpPr/>
            <p:nvPr/>
          </p:nvSpPr>
          <p:spPr>
            <a:xfrm>
              <a:off x="49320" y="1738650"/>
              <a:ext cx="1369584" cy="1688898"/>
            </a:xfrm>
            <a:prstGeom prst="roundRect">
              <a:avLst>
                <a:gd name="adj" fmla="val 11404"/>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grpSp>
      <p:sp>
        <p:nvSpPr>
          <p:cNvPr id="21" name="Title 1"/>
          <p:cNvSpPr txBox="1">
            <a:spLocks/>
          </p:cNvSpPr>
          <p:nvPr/>
        </p:nvSpPr>
        <p:spPr>
          <a:xfrm>
            <a:off x="0" y="-110979"/>
            <a:ext cx="9144000" cy="1122106"/>
          </a:xfrm>
          <a:prstGeom prst="rect">
            <a:avLst/>
          </a:prstGeom>
        </p:spPr>
        <p:txBody>
          <a:bodyPr vert="horz" lIns="0" tIns="45720" rIns="0" bIns="45720" rtlCol="0" anchor="ctr">
            <a:normAutofit fontScale="97500"/>
          </a:bodyPr>
          <a:lstStyle>
            <a:lvl1pPr algn="l" defTabSz="914400" rtl="0" eaLnBrk="1" latinLnBrk="0" hangingPunct="1">
              <a:spcBef>
                <a:spcPct val="0"/>
              </a:spcBef>
              <a:buNone/>
              <a:defRPr sz="2800" b="1" kern="1200">
                <a:solidFill>
                  <a:schemeClr val="tx2">
                    <a:lumMod val="65000"/>
                    <a:lumOff val="35000"/>
                  </a:schemeClr>
                </a:solidFill>
                <a:latin typeface="Verdana"/>
                <a:ea typeface="+mj-ea"/>
                <a:cs typeface="Verdana"/>
              </a:defRPr>
            </a:lvl1pPr>
          </a:lstStyle>
          <a:p>
            <a:pPr algn="ctr"/>
            <a:r>
              <a:rPr lang="en-GB" dirty="0" smtClean="0"/>
              <a:t>People also starting to see their </a:t>
            </a:r>
            <a:br>
              <a:rPr lang="en-GB" dirty="0" smtClean="0"/>
            </a:br>
            <a:r>
              <a:rPr lang="en-GB" dirty="0" smtClean="0"/>
              <a:t>personal situation stabilise</a:t>
            </a:r>
            <a:endParaRPr lang="en-GB" dirty="0"/>
          </a:p>
        </p:txBody>
      </p:sp>
      <p:sp>
        <p:nvSpPr>
          <p:cNvPr id="22" name="TextBox 21"/>
          <p:cNvSpPr txBox="1"/>
          <p:nvPr/>
        </p:nvSpPr>
        <p:spPr>
          <a:xfrm>
            <a:off x="929850" y="900691"/>
            <a:ext cx="7336746" cy="664797"/>
          </a:xfrm>
          <a:prstGeom prst="rect">
            <a:avLst/>
          </a:prstGeom>
          <a:noFill/>
        </p:spPr>
        <p:txBody>
          <a:bodyPr wrap="square" lIns="0" tIns="0" rIns="0" bIns="0" rtlCol="0">
            <a:spAutoFit/>
          </a:bodyPr>
          <a:lstStyle/>
          <a:p>
            <a:pPr algn="ctr">
              <a:defRPr sz="2160" b="0" i="0" u="none" strike="noStrike" kern="1200" baseline="0">
                <a:solidFill>
                  <a:srgbClr val="000000">
                    <a:lumMod val="65000"/>
                    <a:lumOff val="35000"/>
                  </a:srgbClr>
                </a:solidFill>
                <a:latin typeface="Georgia"/>
                <a:ea typeface="+mn-ea"/>
                <a:cs typeface="+mn-cs"/>
              </a:defRPr>
            </a:pPr>
            <a:r>
              <a:rPr lang="en-GB" dirty="0" smtClean="0">
                <a:solidFill>
                  <a:schemeClr val="tx2">
                    <a:lumMod val="65000"/>
                    <a:lumOff val="35000"/>
                  </a:schemeClr>
                </a:solidFill>
                <a:latin typeface="Calibri"/>
              </a:rPr>
              <a:t>How do you feel about your personal financial situation over the</a:t>
            </a:r>
            <a:br>
              <a:rPr lang="en-GB" dirty="0" smtClean="0">
                <a:solidFill>
                  <a:schemeClr val="tx2">
                    <a:lumMod val="65000"/>
                    <a:lumOff val="35000"/>
                  </a:schemeClr>
                </a:solidFill>
                <a:latin typeface="Calibri"/>
              </a:rPr>
            </a:br>
            <a:r>
              <a:rPr lang="en-GB" dirty="0" smtClean="0">
                <a:solidFill>
                  <a:schemeClr val="tx2">
                    <a:lumMod val="65000"/>
                    <a:lumOff val="35000"/>
                  </a:schemeClr>
                </a:solidFill>
                <a:latin typeface="Calibri"/>
              </a:rPr>
              <a:t>next 12 months, compared with the last year? (Ireland)	</a:t>
            </a:r>
            <a:endParaRPr lang="en-GB" dirty="0">
              <a:solidFill>
                <a:schemeClr val="tx2">
                  <a:lumMod val="65000"/>
                  <a:lumOff val="35000"/>
                </a:schemeClr>
              </a:solidFill>
              <a:latin typeface="Calibri"/>
            </a:endParaRPr>
          </a:p>
        </p:txBody>
      </p:sp>
      <p:sp>
        <p:nvSpPr>
          <p:cNvPr id="2" name="Rectangle 1"/>
          <p:cNvSpPr/>
          <p:nvPr/>
        </p:nvSpPr>
        <p:spPr>
          <a:xfrm>
            <a:off x="1610228" y="1678122"/>
            <a:ext cx="7302727" cy="32882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Tree>
    <p:extLst>
      <p:ext uri="{BB962C8B-B14F-4D97-AF65-F5344CB8AC3E}">
        <p14:creationId xmlns="" xmlns:p14="http://schemas.microsoft.com/office/powerpoint/2010/main" xmlns:mv="urn:schemas-microsoft-com:mac:vml" xmlns:mc="http://schemas.openxmlformats.org/markup-compatibility/2006" val="3450864785"/>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childTnLst>
                                    <p:animEffect transition="out" filter="wipe(left)">
                                      <p:cBhvr>
                                        <p:cTn id="6" dur="1200"/>
                                        <p:tgtEl>
                                          <p:spTgt spid="2"/>
                                        </p:tgtEl>
                                      </p:cBhvr>
                                    </p:animEffect>
                                    <p:set>
                                      <p:cBhvr>
                                        <p:cTn id="7" dur="1" fill="hold">
                                          <p:stCondLst>
                                            <p:cond delay="11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2-12 at 11.29.34.png"/>
          <p:cNvPicPr>
            <a:picLocks noChangeAspect="1"/>
          </p:cNvPicPr>
          <p:nvPr/>
        </p:nvPicPr>
        <p:blipFill rotWithShape="1">
          <a:blip r:embed="rId3" cstate="print">
            <a:extLst>
              <a:ext uri="{28A0092B-C50C-407E-A947-70E740481C1C}">
                <a14:useLocalDpi xmlns="" xmlns:a14="http://schemas.microsoft.com/office/drawing/2010/main" xmlns:mv="urn:schemas-microsoft-com:mac:vml" xmlns:mc="http://schemas.openxmlformats.org/markup-compatibility/2006" val="0"/>
              </a:ext>
            </a:extLst>
          </a:blip>
          <a:srcRect t="16921" b="16505"/>
          <a:stretch/>
        </p:blipFill>
        <p:spPr>
          <a:xfrm>
            <a:off x="-1124592" y="0"/>
            <a:ext cx="12361545" cy="5143500"/>
          </a:xfrm>
          <a:prstGeom prst="rect">
            <a:avLst/>
          </a:prstGeom>
        </p:spPr>
      </p:pic>
      <p:sp>
        <p:nvSpPr>
          <p:cNvPr id="5" name="TextBox 4"/>
          <p:cNvSpPr txBox="1"/>
          <p:nvPr/>
        </p:nvSpPr>
        <p:spPr>
          <a:xfrm>
            <a:off x="1874292" y="-29880"/>
            <a:ext cx="7641909" cy="800219"/>
          </a:xfrm>
          <a:prstGeom prst="rect">
            <a:avLst/>
          </a:prstGeom>
          <a:noFill/>
        </p:spPr>
        <p:txBody>
          <a:bodyPr wrap="none" rtlCol="0">
            <a:spAutoFit/>
          </a:bodyPr>
          <a:lstStyle/>
          <a:p>
            <a:r>
              <a:rPr lang="en-US" sz="4500" b="1" dirty="0" smtClean="0">
                <a:solidFill>
                  <a:schemeClr val="bg1"/>
                </a:solidFill>
                <a:effectLst>
                  <a:outerShdw blurRad="28575" dist="38100" dir="2700000" algn="tl" rotWithShape="0">
                    <a:srgbClr val="000000">
                      <a:alpha val="43000"/>
                    </a:srgbClr>
                  </a:outerShdw>
                </a:effectLst>
              </a:rPr>
              <a:t>Ryan, this is a </a:t>
            </a:r>
            <a:r>
              <a:rPr lang="en-US" sz="4500" b="1" i="1" dirty="0" smtClean="0">
                <a:solidFill>
                  <a:schemeClr val="bg1"/>
                </a:solidFill>
                <a:effectLst>
                  <a:outerShdw blurRad="28575" dist="38100" dir="2700000" algn="tl" rotWithShape="0">
                    <a:srgbClr val="000000">
                      <a:alpha val="43000"/>
                    </a:srgbClr>
                  </a:outerShdw>
                </a:effectLst>
              </a:rPr>
              <a:t>baby-sit-</a:t>
            </a:r>
            <a:r>
              <a:rPr lang="en-US" sz="4500" b="1" i="1" dirty="0" err="1" smtClean="0">
                <a:solidFill>
                  <a:schemeClr val="bg1"/>
                </a:solidFill>
                <a:effectLst>
                  <a:outerShdw blurRad="28575" dist="38100" dir="2700000" algn="tl" rotWithShape="0">
                    <a:srgbClr val="000000">
                      <a:alpha val="43000"/>
                    </a:srgbClr>
                  </a:outerShdw>
                </a:effectLst>
              </a:rPr>
              <a:t>ter</a:t>
            </a:r>
            <a:endParaRPr lang="en-US" sz="4500" b="1" i="1" dirty="0">
              <a:solidFill>
                <a:schemeClr val="bg1"/>
              </a:solidFill>
              <a:effectLst>
                <a:outerShdw blurRad="28575" dist="38100" dir="2700000" algn="tl" rotWithShape="0">
                  <a:srgbClr val="000000">
                    <a:alpha val="43000"/>
                  </a:srgbClr>
                </a:outerShdw>
              </a:effectLst>
            </a:endParaRPr>
          </a:p>
        </p:txBody>
      </p:sp>
    </p:spTree>
    <p:extLst>
      <p:ext uri="{BB962C8B-B14F-4D97-AF65-F5344CB8AC3E}">
        <p14:creationId xmlns="" xmlns:p14="http://schemas.microsoft.com/office/powerpoint/2010/main" xmlns:mv="urn:schemas-microsoft-com:mac:vml" xmlns:mc="http://schemas.openxmlformats.org/markup-compatibility/2006" val="8052807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1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9495" y="826169"/>
            <a:ext cx="7987721" cy="1231106"/>
          </a:xfrm>
          <a:prstGeom prst="rect">
            <a:avLst/>
          </a:prstGeom>
          <a:noFill/>
        </p:spPr>
        <p:txBody>
          <a:bodyPr wrap="square" lIns="0" tIns="0" rIns="0" bIns="0" rtlCol="0">
            <a:spAutoFit/>
          </a:bodyPr>
          <a:lstStyle/>
          <a:p>
            <a:pPr marL="0" indent="0">
              <a:buFont typeface="Wingdings" pitchFamily="2" charset="2"/>
              <a:buNone/>
            </a:pPr>
            <a:r>
              <a:rPr lang="en-US" sz="4000" dirty="0" smtClean="0">
                <a:latin typeface="Arial Black"/>
                <a:cs typeface="Arial Black"/>
              </a:rPr>
              <a:t>It’s not enough any more to </a:t>
            </a:r>
            <a:r>
              <a:rPr lang="en-US" sz="4000" smtClean="0">
                <a:latin typeface="Arial Black"/>
                <a:cs typeface="Arial Black"/>
              </a:rPr>
              <a:t>just survive …</a:t>
            </a:r>
            <a:endParaRPr lang="en-US" sz="4000" dirty="0" smtClean="0">
              <a:latin typeface="Arial Black"/>
              <a:cs typeface="Arial Black"/>
            </a:endParaRPr>
          </a:p>
        </p:txBody>
      </p:sp>
      <p:sp>
        <p:nvSpPr>
          <p:cNvPr id="6" name="TextBox 5"/>
          <p:cNvSpPr txBox="1"/>
          <p:nvPr/>
        </p:nvSpPr>
        <p:spPr>
          <a:xfrm>
            <a:off x="0" y="-419254"/>
            <a:ext cx="884858" cy="2123658"/>
          </a:xfrm>
          <a:prstGeom prst="rect">
            <a:avLst/>
          </a:prstGeom>
          <a:noFill/>
        </p:spPr>
        <p:txBody>
          <a:bodyPr wrap="none" lIns="0" tIns="0" rIns="0" bIns="0" rtlCol="0">
            <a:spAutoFit/>
          </a:bodyPr>
          <a:lstStyle/>
          <a:p>
            <a:pPr marL="0" indent="0">
              <a:buFont typeface="Wingdings" pitchFamily="2" charset="2"/>
              <a:buNone/>
            </a:pPr>
            <a:r>
              <a:rPr lang="en-US" sz="13800" b="1" dirty="0" smtClean="0">
                <a:solidFill>
                  <a:srgbClr val="008000"/>
                </a:solidFill>
                <a:effectLst>
                  <a:outerShdw blurRad="25400" dist="38100" dir="2700000" algn="tl" rotWithShape="0">
                    <a:srgbClr val="000000">
                      <a:alpha val="43000"/>
                    </a:srgbClr>
                  </a:outerShdw>
                </a:effectLst>
              </a:rPr>
              <a:t>“</a:t>
            </a:r>
          </a:p>
        </p:txBody>
      </p:sp>
      <p:sp>
        <p:nvSpPr>
          <p:cNvPr id="7" name="TextBox 6"/>
          <p:cNvSpPr txBox="1"/>
          <p:nvPr/>
        </p:nvSpPr>
        <p:spPr>
          <a:xfrm>
            <a:off x="8296132" y="4032347"/>
            <a:ext cx="884858" cy="2123658"/>
          </a:xfrm>
          <a:prstGeom prst="rect">
            <a:avLst/>
          </a:prstGeom>
          <a:noFill/>
        </p:spPr>
        <p:txBody>
          <a:bodyPr wrap="none" lIns="0" tIns="0" rIns="0" bIns="0" rtlCol="0">
            <a:spAutoFit/>
          </a:bodyPr>
          <a:lstStyle/>
          <a:p>
            <a:pPr marL="0" indent="0">
              <a:buFont typeface="Wingdings" pitchFamily="2" charset="2"/>
              <a:buNone/>
            </a:pPr>
            <a:r>
              <a:rPr lang="en-US" sz="13800" b="1" dirty="0" smtClean="0">
                <a:solidFill>
                  <a:srgbClr val="008000"/>
                </a:solidFill>
                <a:effectLst>
                  <a:outerShdw blurRad="25400" dist="38100" dir="2700000" algn="tl" rotWithShape="0">
                    <a:srgbClr val="000000">
                      <a:alpha val="43000"/>
                    </a:srgbClr>
                  </a:outerShdw>
                </a:effectLst>
              </a:rPr>
              <a:t>”</a:t>
            </a:r>
          </a:p>
        </p:txBody>
      </p:sp>
    </p:spTree>
    <p:extLst>
      <p:ext uri="{BB962C8B-B14F-4D97-AF65-F5344CB8AC3E}">
        <p14:creationId xmlns="" xmlns:p14="http://schemas.microsoft.com/office/powerpoint/2010/main" xmlns:mv="urn:schemas-microsoft-com:mac:vml" xmlns:mc="http://schemas.openxmlformats.org/markup-compatibility/2006" val="324201264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9495" y="826169"/>
            <a:ext cx="7987721" cy="3508653"/>
          </a:xfrm>
          <a:prstGeom prst="rect">
            <a:avLst/>
          </a:prstGeom>
          <a:noFill/>
        </p:spPr>
        <p:txBody>
          <a:bodyPr wrap="square" lIns="0" tIns="0" rIns="0" bIns="0" rtlCol="0">
            <a:spAutoFit/>
          </a:bodyPr>
          <a:lstStyle/>
          <a:p>
            <a:pPr marL="0" indent="0">
              <a:buFont typeface="Wingdings" pitchFamily="2" charset="2"/>
              <a:buNone/>
            </a:pPr>
            <a:r>
              <a:rPr lang="en-US" sz="4000" dirty="0" smtClean="0">
                <a:latin typeface="Arial Black"/>
                <a:cs typeface="Arial Black"/>
              </a:rPr>
              <a:t>Consumers have reached a plateau of stability …</a:t>
            </a:r>
            <a:br>
              <a:rPr lang="en-US" sz="4000" dirty="0" smtClean="0">
                <a:latin typeface="Arial Black"/>
                <a:cs typeface="Arial Black"/>
              </a:rPr>
            </a:br>
            <a:r>
              <a:rPr lang="en-US" sz="2800" dirty="0" smtClean="0">
                <a:latin typeface="Arial Black"/>
                <a:cs typeface="Arial Black"/>
              </a:rPr>
              <a:t/>
            </a:r>
            <a:br>
              <a:rPr lang="en-US" sz="2800" dirty="0" smtClean="0">
                <a:latin typeface="Arial Black"/>
                <a:cs typeface="Arial Black"/>
              </a:rPr>
            </a:br>
            <a:r>
              <a:rPr lang="en-US" sz="4000" dirty="0" smtClean="0">
                <a:latin typeface="Arial Black"/>
                <a:cs typeface="Arial Black"/>
              </a:rPr>
              <a:t>Their objective has shifted </a:t>
            </a:r>
            <a:br>
              <a:rPr lang="en-US" sz="4000" dirty="0" smtClean="0">
                <a:latin typeface="Arial Black"/>
                <a:cs typeface="Arial Black"/>
              </a:rPr>
            </a:br>
            <a:r>
              <a:rPr lang="en-US" sz="4000" dirty="0" smtClean="0">
                <a:latin typeface="Arial Black"/>
                <a:cs typeface="Arial Black"/>
              </a:rPr>
              <a:t>from surviving to thriving </a:t>
            </a:r>
            <a:br>
              <a:rPr lang="en-US" sz="4000" dirty="0" smtClean="0">
                <a:latin typeface="Arial Black"/>
                <a:cs typeface="Arial Black"/>
              </a:rPr>
            </a:br>
            <a:r>
              <a:rPr lang="en-US" sz="4000" dirty="0" smtClean="0">
                <a:latin typeface="Arial Black"/>
                <a:cs typeface="Arial Black"/>
              </a:rPr>
              <a:t>in a new reality.</a:t>
            </a:r>
          </a:p>
        </p:txBody>
      </p:sp>
      <p:sp>
        <p:nvSpPr>
          <p:cNvPr id="6" name="TextBox 5"/>
          <p:cNvSpPr txBox="1"/>
          <p:nvPr/>
        </p:nvSpPr>
        <p:spPr>
          <a:xfrm>
            <a:off x="0" y="-419254"/>
            <a:ext cx="884858" cy="2123658"/>
          </a:xfrm>
          <a:prstGeom prst="rect">
            <a:avLst/>
          </a:prstGeom>
          <a:noFill/>
        </p:spPr>
        <p:txBody>
          <a:bodyPr wrap="none" lIns="0" tIns="0" rIns="0" bIns="0" rtlCol="0">
            <a:spAutoFit/>
          </a:bodyPr>
          <a:lstStyle/>
          <a:p>
            <a:pPr marL="0" indent="0">
              <a:buFont typeface="Wingdings" pitchFamily="2" charset="2"/>
              <a:buNone/>
            </a:pPr>
            <a:r>
              <a:rPr lang="en-US" sz="13800" b="1" dirty="0" smtClean="0">
                <a:solidFill>
                  <a:srgbClr val="008000"/>
                </a:solidFill>
                <a:effectLst>
                  <a:outerShdw blurRad="25400" dist="38100" dir="2700000" algn="tl" rotWithShape="0">
                    <a:srgbClr val="000000">
                      <a:alpha val="43000"/>
                    </a:srgbClr>
                  </a:outerShdw>
                </a:effectLst>
              </a:rPr>
              <a:t>“</a:t>
            </a:r>
          </a:p>
        </p:txBody>
      </p:sp>
      <p:sp>
        <p:nvSpPr>
          <p:cNvPr id="7" name="TextBox 6"/>
          <p:cNvSpPr txBox="1"/>
          <p:nvPr/>
        </p:nvSpPr>
        <p:spPr>
          <a:xfrm>
            <a:off x="8296132" y="4032347"/>
            <a:ext cx="884858" cy="2123658"/>
          </a:xfrm>
          <a:prstGeom prst="rect">
            <a:avLst/>
          </a:prstGeom>
          <a:noFill/>
        </p:spPr>
        <p:txBody>
          <a:bodyPr wrap="none" lIns="0" tIns="0" rIns="0" bIns="0" rtlCol="0">
            <a:spAutoFit/>
          </a:bodyPr>
          <a:lstStyle/>
          <a:p>
            <a:pPr marL="0" indent="0">
              <a:buFont typeface="Wingdings" pitchFamily="2" charset="2"/>
              <a:buNone/>
            </a:pPr>
            <a:r>
              <a:rPr lang="en-US" sz="13800" b="1" dirty="0" smtClean="0">
                <a:solidFill>
                  <a:srgbClr val="008000"/>
                </a:solidFill>
                <a:effectLst>
                  <a:outerShdw blurRad="25400" dist="38100" dir="2700000" algn="tl" rotWithShape="0">
                    <a:srgbClr val="000000">
                      <a:alpha val="43000"/>
                    </a:srgbClr>
                  </a:outerShdw>
                </a:effectLst>
              </a:rPr>
              <a:t>”</a:t>
            </a:r>
          </a:p>
        </p:txBody>
      </p:sp>
    </p:spTree>
    <p:extLst>
      <p:ext uri="{BB962C8B-B14F-4D97-AF65-F5344CB8AC3E}">
        <p14:creationId xmlns="" xmlns:p14="http://schemas.microsoft.com/office/powerpoint/2010/main" xmlns:mv="urn:schemas-microsoft-com:mac:vml" xmlns:mc="http://schemas.openxmlformats.org/markup-compatibility/2006" val="1399249105"/>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9495" y="826169"/>
            <a:ext cx="7987721" cy="1846659"/>
          </a:xfrm>
          <a:prstGeom prst="rect">
            <a:avLst/>
          </a:prstGeom>
          <a:noFill/>
        </p:spPr>
        <p:txBody>
          <a:bodyPr wrap="square" lIns="0" tIns="0" rIns="0" bIns="0" rtlCol="0">
            <a:spAutoFit/>
          </a:bodyPr>
          <a:lstStyle/>
          <a:p>
            <a:pPr marL="0" indent="0">
              <a:buFont typeface="Wingdings" pitchFamily="2" charset="2"/>
              <a:buNone/>
            </a:pPr>
            <a:r>
              <a:rPr lang="en-US" sz="4000" dirty="0" smtClean="0">
                <a:latin typeface="Arial Black"/>
                <a:cs typeface="Arial Black"/>
              </a:rPr>
              <a:t>But the years of turbulence have left a deeper cultural impact …</a:t>
            </a:r>
          </a:p>
        </p:txBody>
      </p:sp>
      <p:sp>
        <p:nvSpPr>
          <p:cNvPr id="6" name="TextBox 5"/>
          <p:cNvSpPr txBox="1"/>
          <p:nvPr/>
        </p:nvSpPr>
        <p:spPr>
          <a:xfrm>
            <a:off x="0" y="-419254"/>
            <a:ext cx="884858" cy="2123658"/>
          </a:xfrm>
          <a:prstGeom prst="rect">
            <a:avLst/>
          </a:prstGeom>
          <a:noFill/>
        </p:spPr>
        <p:txBody>
          <a:bodyPr wrap="none" lIns="0" tIns="0" rIns="0" bIns="0" rtlCol="0">
            <a:spAutoFit/>
          </a:bodyPr>
          <a:lstStyle/>
          <a:p>
            <a:pPr marL="0" indent="0">
              <a:buFont typeface="Wingdings" pitchFamily="2" charset="2"/>
              <a:buNone/>
            </a:pPr>
            <a:r>
              <a:rPr lang="en-US" sz="13800" b="1" dirty="0" smtClean="0">
                <a:solidFill>
                  <a:srgbClr val="008000"/>
                </a:solidFill>
                <a:effectLst>
                  <a:outerShdw blurRad="25400" dist="38100" dir="2700000" algn="tl" rotWithShape="0">
                    <a:srgbClr val="000000">
                      <a:alpha val="43000"/>
                    </a:srgbClr>
                  </a:outerShdw>
                </a:effectLst>
              </a:rPr>
              <a:t>“</a:t>
            </a:r>
          </a:p>
        </p:txBody>
      </p:sp>
      <p:sp>
        <p:nvSpPr>
          <p:cNvPr id="7" name="TextBox 6"/>
          <p:cNvSpPr txBox="1"/>
          <p:nvPr/>
        </p:nvSpPr>
        <p:spPr>
          <a:xfrm>
            <a:off x="8296132" y="4032347"/>
            <a:ext cx="884858" cy="2123658"/>
          </a:xfrm>
          <a:prstGeom prst="rect">
            <a:avLst/>
          </a:prstGeom>
          <a:noFill/>
        </p:spPr>
        <p:txBody>
          <a:bodyPr wrap="none" lIns="0" tIns="0" rIns="0" bIns="0" rtlCol="0">
            <a:spAutoFit/>
          </a:bodyPr>
          <a:lstStyle/>
          <a:p>
            <a:pPr marL="0" indent="0">
              <a:buFont typeface="Wingdings" pitchFamily="2" charset="2"/>
              <a:buNone/>
            </a:pPr>
            <a:r>
              <a:rPr lang="en-US" sz="13800" b="1" dirty="0" smtClean="0">
                <a:solidFill>
                  <a:srgbClr val="008000"/>
                </a:solidFill>
                <a:effectLst>
                  <a:outerShdw blurRad="25400" dist="38100" dir="2700000" algn="tl" rotWithShape="0">
                    <a:srgbClr val="000000">
                      <a:alpha val="43000"/>
                    </a:srgbClr>
                  </a:outerShdw>
                </a:effectLst>
              </a:rPr>
              <a:t>”</a:t>
            </a:r>
          </a:p>
        </p:txBody>
      </p:sp>
    </p:spTree>
    <p:extLst>
      <p:ext uri="{BB962C8B-B14F-4D97-AF65-F5344CB8AC3E}">
        <p14:creationId xmlns="" xmlns:p14="http://schemas.microsoft.com/office/powerpoint/2010/main" xmlns:mv="urn:schemas-microsoft-com:mac:vml" xmlns:mc="http://schemas.openxmlformats.org/markup-compatibility/2006" val="2230228199"/>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de beach bia.png"/>
          <p:cNvPicPr>
            <a:picLocks noChangeAspect="1"/>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0" y="0"/>
            <a:ext cx="9180000" cy="6105463"/>
          </a:xfrm>
          <a:prstGeom prst="rect">
            <a:avLst/>
          </a:prstGeom>
        </p:spPr>
      </p:pic>
      <p:sp>
        <p:nvSpPr>
          <p:cNvPr id="5" name="Rectangle 4"/>
          <p:cNvSpPr/>
          <p:nvPr/>
        </p:nvSpPr>
        <p:spPr>
          <a:xfrm>
            <a:off x="0" y="0"/>
            <a:ext cx="9144000" cy="1886495"/>
          </a:xfrm>
          <a:prstGeom prst="rect">
            <a:avLst/>
          </a:prstGeom>
          <a:gradFill flip="none" rotWithShape="1">
            <a:gsLst>
              <a:gs pos="0">
                <a:schemeClr val="tx1"/>
              </a:gs>
              <a:gs pos="100000">
                <a:schemeClr val="tx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8" name="Text Placeholder 7"/>
          <p:cNvSpPr>
            <a:spLocks noGrp="1"/>
          </p:cNvSpPr>
          <p:nvPr>
            <p:ph type="body" sz="quarter" idx="4294967295"/>
          </p:nvPr>
        </p:nvSpPr>
        <p:spPr>
          <a:xfrm>
            <a:off x="3032125" y="3367294"/>
            <a:ext cx="6111875" cy="746125"/>
          </a:xfrm>
        </p:spPr>
        <p:txBody>
          <a:bodyPr/>
          <a:lstStyle/>
          <a:p>
            <a:pPr marL="0" indent="0" algn="r">
              <a:lnSpc>
                <a:spcPct val="80000"/>
              </a:lnSpc>
              <a:buNone/>
            </a:pPr>
            <a:r>
              <a:rPr lang="en-US" b="1" i="1" dirty="0">
                <a:solidFill>
                  <a:srgbClr val="FF6600"/>
                </a:solidFill>
                <a:effectLst>
                  <a:outerShdw blurRad="22225" dist="38100" dir="2700000" algn="tl" rotWithShape="0">
                    <a:srgbClr val="000000">
                      <a:alpha val="43000"/>
                    </a:srgbClr>
                  </a:outerShdw>
                </a:effectLst>
              </a:rPr>
              <a:t>Helen King, </a:t>
            </a:r>
          </a:p>
          <a:p>
            <a:pPr marL="0" indent="0" algn="r">
              <a:lnSpc>
                <a:spcPct val="60000"/>
              </a:lnSpc>
              <a:buNone/>
            </a:pPr>
            <a:r>
              <a:rPr lang="en-US" b="1" i="1" dirty="0">
                <a:solidFill>
                  <a:srgbClr val="FF6600"/>
                </a:solidFill>
                <a:effectLst>
                  <a:outerShdw blurRad="22225" dist="38100" dir="2700000" algn="tl" rotWithShape="0">
                    <a:srgbClr val="000000">
                      <a:alpha val="43000"/>
                    </a:srgbClr>
                  </a:outerShdw>
                </a:effectLst>
              </a:rPr>
              <a:t>Head of Consumer Insight &amp; Innovation</a:t>
            </a:r>
          </a:p>
          <a:p>
            <a:pPr marL="0" indent="0" algn="r">
              <a:buNone/>
            </a:pPr>
            <a:r>
              <a:rPr lang="en-US" sz="3000" b="1" dirty="0" smtClean="0">
                <a:solidFill>
                  <a:srgbClr val="FDBA0C"/>
                </a:solidFill>
                <a:effectLst>
                  <a:outerShdw blurRad="22225" dist="38100" dir="2700000" algn="tl" rotWithShape="0">
                    <a:srgbClr val="000000">
                      <a:alpha val="43000"/>
                    </a:srgbClr>
                  </a:outerShdw>
                </a:effectLst>
                <a:latin typeface="+mn-lt"/>
              </a:rPr>
              <a:t>An update of </a:t>
            </a:r>
            <a:r>
              <a:rPr lang="en-US" sz="3000" b="1" i="1" dirty="0" smtClean="0">
                <a:solidFill>
                  <a:srgbClr val="FDBA0C"/>
                </a:solidFill>
                <a:effectLst>
                  <a:outerShdw blurRad="22225" dist="38100" dir="2700000" algn="tl" rotWithShape="0">
                    <a:srgbClr val="000000">
                      <a:alpha val="43000"/>
                    </a:srgbClr>
                  </a:outerShdw>
                </a:effectLst>
                <a:latin typeface="+mn-lt"/>
              </a:rPr>
              <a:t>Feeling the Pinch</a:t>
            </a:r>
            <a:br>
              <a:rPr lang="en-US" sz="3000" b="1" i="1" dirty="0" smtClean="0">
                <a:solidFill>
                  <a:srgbClr val="FDBA0C"/>
                </a:solidFill>
                <a:effectLst>
                  <a:outerShdw blurRad="22225" dist="38100" dir="2700000" algn="tl" rotWithShape="0">
                    <a:srgbClr val="000000">
                      <a:alpha val="43000"/>
                    </a:srgbClr>
                  </a:outerShdw>
                </a:effectLst>
                <a:latin typeface="+mn-lt"/>
              </a:rPr>
            </a:br>
            <a:r>
              <a:rPr lang="en-US" sz="3000" b="1" dirty="0" smtClean="0">
                <a:solidFill>
                  <a:srgbClr val="FDBA0C"/>
                </a:solidFill>
                <a:effectLst>
                  <a:outerShdw blurRad="22225" dist="38100" dir="2700000" algn="tl" rotWithShape="0">
                    <a:srgbClr val="000000">
                      <a:alpha val="43000"/>
                    </a:srgbClr>
                  </a:outerShdw>
                </a:effectLst>
                <a:latin typeface="+mn-lt"/>
              </a:rPr>
              <a:t>focused </a:t>
            </a:r>
            <a:r>
              <a:rPr lang="en-US" sz="3000" b="1" dirty="0">
                <a:solidFill>
                  <a:srgbClr val="FDBA0C"/>
                </a:solidFill>
                <a:effectLst>
                  <a:outerShdw blurRad="22225" dist="38100" dir="2700000" algn="tl" rotWithShape="0">
                    <a:srgbClr val="000000">
                      <a:alpha val="43000"/>
                    </a:srgbClr>
                  </a:outerShdw>
                </a:effectLst>
                <a:latin typeface="+mn-lt"/>
              </a:rPr>
              <a:t>on cultural </a:t>
            </a:r>
            <a:r>
              <a:rPr lang="en-US" sz="3000" b="1" dirty="0" smtClean="0">
                <a:solidFill>
                  <a:srgbClr val="FDBA0C"/>
                </a:solidFill>
                <a:effectLst>
                  <a:outerShdw blurRad="22225" dist="38100" dir="2700000" algn="tl" rotWithShape="0">
                    <a:srgbClr val="000000">
                      <a:alpha val="43000"/>
                    </a:srgbClr>
                  </a:outerShdw>
                </a:effectLst>
                <a:latin typeface="+mn-lt"/>
              </a:rPr>
              <a:t>insights</a:t>
            </a:r>
          </a:p>
        </p:txBody>
      </p:sp>
      <p:sp>
        <p:nvSpPr>
          <p:cNvPr id="6" name="TextBox 5"/>
          <p:cNvSpPr txBox="1"/>
          <p:nvPr/>
        </p:nvSpPr>
        <p:spPr>
          <a:xfrm>
            <a:off x="0" y="149426"/>
            <a:ext cx="9144000" cy="492443"/>
          </a:xfrm>
          <a:prstGeom prst="rect">
            <a:avLst/>
          </a:prstGeom>
          <a:noFill/>
        </p:spPr>
        <p:txBody>
          <a:bodyPr wrap="square" lIns="0" tIns="0" rIns="0" bIns="0" rtlCol="0">
            <a:spAutoFit/>
          </a:bodyPr>
          <a:lstStyle/>
          <a:p>
            <a:pPr algn="ctr"/>
            <a:r>
              <a:rPr lang="en-US" sz="3200" b="1" dirty="0" smtClean="0">
                <a:solidFill>
                  <a:schemeClr val="bg1"/>
                </a:solidFill>
                <a:effectLst>
                  <a:outerShdw blurRad="25400" dist="25400" dir="2700000" algn="tl" rotWithShape="0">
                    <a:srgbClr val="000000">
                      <a:alpha val="43000"/>
                    </a:srgbClr>
                  </a:outerShdw>
                </a:effectLst>
                <a:latin typeface="Verdana"/>
                <a:cs typeface="Verdana"/>
              </a:rPr>
              <a:t>Consumer and Cultural </a:t>
            </a:r>
            <a:r>
              <a:rPr lang="en-US" sz="3200" b="1" dirty="0">
                <a:solidFill>
                  <a:schemeClr val="bg1"/>
                </a:solidFill>
                <a:effectLst>
                  <a:outerShdw blurRad="25400" dist="25400" dir="2700000" algn="tl" rotWithShape="0">
                    <a:srgbClr val="000000">
                      <a:alpha val="43000"/>
                    </a:srgbClr>
                  </a:outerShdw>
                </a:effectLst>
                <a:latin typeface="Verdana"/>
                <a:cs typeface="Verdana"/>
              </a:rPr>
              <a:t>Change</a:t>
            </a:r>
            <a:endParaRPr lang="en-US" sz="3200" dirty="0" smtClean="0">
              <a:solidFill>
                <a:schemeClr val="bg1"/>
              </a:solidFill>
              <a:effectLst>
                <a:outerShdw blurRad="25400" dist="25400" dir="2700000" algn="tl" rotWithShape="0">
                  <a:srgbClr val="000000">
                    <a:alpha val="43000"/>
                  </a:srgbClr>
                </a:outerShdw>
              </a:effectLst>
            </a:endParaRPr>
          </a:p>
        </p:txBody>
      </p:sp>
    </p:spTree>
    <p:extLst>
      <p:ext uri="{BB962C8B-B14F-4D97-AF65-F5344CB8AC3E}">
        <p14:creationId xmlns="" xmlns:p14="http://schemas.microsoft.com/office/powerpoint/2010/main" xmlns:mv="urn:schemas-microsoft-com:mac:vml" xmlns:mc="http://schemas.openxmlformats.org/markup-compatibility/2006" val="389896229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269229" y="1371476"/>
            <a:ext cx="4655121" cy="2215991"/>
          </a:xfrm>
          <a:prstGeom prst="rect">
            <a:avLst/>
          </a:prstGeom>
          <a:noFill/>
        </p:spPr>
        <p:txBody>
          <a:bodyPr wrap="none" lIns="0" tIns="0" rIns="0" bIns="0" rtlCol="0">
            <a:spAutoFit/>
          </a:bodyPr>
          <a:lstStyle/>
          <a:p>
            <a:pPr algn="ctr"/>
            <a:r>
              <a:rPr lang="en-US" sz="3600" b="1" dirty="0" smtClean="0"/>
              <a:t>Positive </a:t>
            </a:r>
            <a:r>
              <a:rPr lang="en-US" sz="3600" b="1" dirty="0"/>
              <a:t>purpose</a:t>
            </a:r>
          </a:p>
          <a:p>
            <a:pPr algn="ctr"/>
            <a:r>
              <a:rPr lang="en-US" sz="3600" b="1" dirty="0"/>
              <a:t>Cohesive community</a:t>
            </a:r>
          </a:p>
          <a:p>
            <a:pPr marL="0" indent="0" algn="ctr">
              <a:buFont typeface="Wingdings" pitchFamily="2" charset="2"/>
              <a:buNone/>
            </a:pPr>
            <a:r>
              <a:rPr lang="en-US" sz="3600" b="1" dirty="0" smtClean="0"/>
              <a:t>Dynamic identities</a:t>
            </a:r>
          </a:p>
          <a:p>
            <a:pPr marL="0" indent="0" algn="ctr">
              <a:buFont typeface="Wingdings" pitchFamily="2" charset="2"/>
              <a:buNone/>
            </a:pPr>
            <a:r>
              <a:rPr lang="en-US" sz="3600" b="1" dirty="0" smtClean="0"/>
              <a:t>Creative confidence</a:t>
            </a:r>
          </a:p>
        </p:txBody>
      </p:sp>
      <p:sp>
        <p:nvSpPr>
          <p:cNvPr id="6" name="TextBox 5"/>
          <p:cNvSpPr txBox="1"/>
          <p:nvPr/>
        </p:nvSpPr>
        <p:spPr>
          <a:xfrm>
            <a:off x="2056505" y="4158329"/>
            <a:ext cx="5080568" cy="553998"/>
          </a:xfrm>
          <a:prstGeom prst="rect">
            <a:avLst/>
          </a:prstGeom>
          <a:noFill/>
        </p:spPr>
        <p:txBody>
          <a:bodyPr wrap="none" lIns="0" tIns="0" rIns="0" bIns="0" rtlCol="0">
            <a:spAutoFit/>
          </a:bodyPr>
          <a:lstStyle/>
          <a:p>
            <a:pPr marL="0" indent="0" algn="ctr">
              <a:buFont typeface="Wingdings" pitchFamily="2" charset="2"/>
              <a:buNone/>
            </a:pPr>
            <a:r>
              <a:rPr lang="en-US" sz="3600" b="1" dirty="0" smtClean="0">
                <a:solidFill>
                  <a:srgbClr val="000000"/>
                </a:solidFill>
              </a:rPr>
              <a:t>Reframing experiences</a:t>
            </a:r>
          </a:p>
        </p:txBody>
      </p:sp>
      <p:sp>
        <p:nvSpPr>
          <p:cNvPr id="7" name="TextBox 6"/>
          <p:cNvSpPr txBox="1"/>
          <p:nvPr/>
        </p:nvSpPr>
        <p:spPr>
          <a:xfrm>
            <a:off x="2384645" y="161951"/>
            <a:ext cx="4424288" cy="553998"/>
          </a:xfrm>
          <a:prstGeom prst="rect">
            <a:avLst/>
          </a:prstGeom>
          <a:noFill/>
        </p:spPr>
        <p:txBody>
          <a:bodyPr wrap="none" lIns="0" tIns="0" rIns="0" bIns="0" rtlCol="0">
            <a:spAutoFit/>
          </a:bodyPr>
          <a:lstStyle/>
          <a:p>
            <a:pPr marL="0" indent="0">
              <a:buFont typeface="Wingdings" pitchFamily="2" charset="2"/>
              <a:buNone/>
            </a:pPr>
            <a:r>
              <a:rPr lang="en-US" sz="3600" b="1" dirty="0" smtClean="0">
                <a:solidFill>
                  <a:srgbClr val="000000"/>
                </a:solidFill>
              </a:rPr>
              <a:t>Enterprising Energy</a:t>
            </a:r>
          </a:p>
        </p:txBody>
      </p:sp>
    </p:spTree>
    <p:extLst>
      <p:ext uri="{BB962C8B-B14F-4D97-AF65-F5344CB8AC3E}">
        <p14:creationId xmlns="" xmlns:p14="http://schemas.microsoft.com/office/powerpoint/2010/main" xmlns:mv="urn:schemas-microsoft-com:mac:vml" xmlns:mc="http://schemas.openxmlformats.org/markup-compatibility/2006" val="46537338"/>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269229" y="1371476"/>
            <a:ext cx="4655121" cy="2215991"/>
          </a:xfrm>
          <a:prstGeom prst="rect">
            <a:avLst/>
          </a:prstGeom>
          <a:noFill/>
        </p:spPr>
        <p:txBody>
          <a:bodyPr wrap="none" lIns="0" tIns="0" rIns="0" bIns="0" rtlCol="0">
            <a:spAutoFit/>
          </a:bodyPr>
          <a:lstStyle/>
          <a:p>
            <a:pPr algn="ctr"/>
            <a:r>
              <a:rPr lang="en-US" sz="3600" b="1" dirty="0" smtClean="0"/>
              <a:t>Positive </a:t>
            </a:r>
            <a:r>
              <a:rPr lang="en-US" sz="3600" b="1" dirty="0"/>
              <a:t>purpose</a:t>
            </a:r>
          </a:p>
          <a:p>
            <a:pPr algn="ctr"/>
            <a:r>
              <a:rPr lang="en-US" sz="3600" b="1" dirty="0"/>
              <a:t>Cohesive community</a:t>
            </a:r>
          </a:p>
          <a:p>
            <a:pPr marL="0" indent="0" algn="ctr">
              <a:buFont typeface="Wingdings" pitchFamily="2" charset="2"/>
              <a:buNone/>
            </a:pPr>
            <a:r>
              <a:rPr lang="en-US" sz="3600" b="1" dirty="0" smtClean="0"/>
              <a:t>Dynamic identities</a:t>
            </a:r>
          </a:p>
          <a:p>
            <a:pPr marL="0" indent="0" algn="ctr">
              <a:buFont typeface="Wingdings" pitchFamily="2" charset="2"/>
              <a:buNone/>
            </a:pPr>
            <a:r>
              <a:rPr lang="en-US" sz="3600" b="1" dirty="0" smtClean="0"/>
              <a:t>Creative confidence</a:t>
            </a:r>
          </a:p>
        </p:txBody>
      </p:sp>
      <p:sp>
        <p:nvSpPr>
          <p:cNvPr id="11" name="Left Bracket 10"/>
          <p:cNvSpPr/>
          <p:nvPr/>
        </p:nvSpPr>
        <p:spPr>
          <a:xfrm rot="5400000">
            <a:off x="4196079" y="-3106954"/>
            <a:ext cx="801421" cy="7952644"/>
          </a:xfrm>
          <a:prstGeom prst="leftBracket">
            <a:avLst/>
          </a:prstGeom>
          <a:ln w="533400">
            <a:solidFill>
              <a:srgbClr val="6F993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2" name="TextBox 11"/>
          <p:cNvSpPr txBox="1"/>
          <p:nvPr/>
        </p:nvSpPr>
        <p:spPr>
          <a:xfrm>
            <a:off x="2384645" y="161951"/>
            <a:ext cx="4424288" cy="553998"/>
          </a:xfrm>
          <a:prstGeom prst="rect">
            <a:avLst/>
          </a:prstGeom>
          <a:noFill/>
        </p:spPr>
        <p:txBody>
          <a:bodyPr wrap="none" lIns="0" tIns="0" rIns="0" bIns="0" rtlCol="0">
            <a:spAutoFit/>
          </a:bodyPr>
          <a:lstStyle/>
          <a:p>
            <a:pPr marL="0" indent="0">
              <a:buFont typeface="Wingdings" pitchFamily="2" charset="2"/>
              <a:buNone/>
            </a:pPr>
            <a:r>
              <a:rPr lang="en-US" sz="3600" b="1" dirty="0" smtClean="0">
                <a:solidFill>
                  <a:schemeClr val="bg1"/>
                </a:solidFill>
                <a:effectLst>
                  <a:outerShdw blurRad="28575" dist="38100" dir="2700000" algn="tl" rotWithShape="0">
                    <a:srgbClr val="000000">
                      <a:alpha val="43000"/>
                    </a:srgbClr>
                  </a:outerShdw>
                </a:effectLst>
              </a:rPr>
              <a:t>Enterprising Energy</a:t>
            </a:r>
          </a:p>
        </p:txBody>
      </p:sp>
      <p:sp>
        <p:nvSpPr>
          <p:cNvPr id="13" name="TextBox 12"/>
          <p:cNvSpPr txBox="1"/>
          <p:nvPr/>
        </p:nvSpPr>
        <p:spPr>
          <a:xfrm>
            <a:off x="2056505" y="4158329"/>
            <a:ext cx="5080568" cy="553998"/>
          </a:xfrm>
          <a:prstGeom prst="rect">
            <a:avLst/>
          </a:prstGeom>
          <a:noFill/>
        </p:spPr>
        <p:txBody>
          <a:bodyPr wrap="none" lIns="0" tIns="0" rIns="0" bIns="0" rtlCol="0">
            <a:spAutoFit/>
          </a:bodyPr>
          <a:lstStyle/>
          <a:p>
            <a:pPr marL="0" indent="0" algn="ctr">
              <a:buFont typeface="Wingdings" pitchFamily="2" charset="2"/>
              <a:buNone/>
            </a:pPr>
            <a:r>
              <a:rPr lang="en-US" sz="3600" b="1" dirty="0" smtClean="0">
                <a:solidFill>
                  <a:srgbClr val="000000"/>
                </a:solidFill>
              </a:rPr>
              <a:t>Reframing experiences</a:t>
            </a:r>
          </a:p>
        </p:txBody>
      </p:sp>
    </p:spTree>
    <p:extLst>
      <p:ext uri="{BB962C8B-B14F-4D97-AF65-F5344CB8AC3E}">
        <p14:creationId xmlns="" xmlns:p14="http://schemas.microsoft.com/office/powerpoint/2010/main" xmlns:mv="urn:schemas-microsoft-com:mac:vml" xmlns:mc="http://schemas.openxmlformats.org/markup-compatibility/2006" val="3130608671"/>
      </p:ext>
    </p:extLst>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anstockphoto15794467.jpg"/>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 y="0"/>
            <a:ext cx="9141171" cy="5143500"/>
          </a:xfrm>
          <a:prstGeom prst="rect">
            <a:avLst/>
          </a:prstGeom>
        </p:spPr>
      </p:pic>
      <p:sp>
        <p:nvSpPr>
          <p:cNvPr id="5" name="TextBox 4"/>
          <p:cNvSpPr txBox="1"/>
          <p:nvPr/>
        </p:nvSpPr>
        <p:spPr>
          <a:xfrm>
            <a:off x="3610372" y="-10499"/>
            <a:ext cx="5436546" cy="1631216"/>
          </a:xfrm>
          <a:prstGeom prst="rect">
            <a:avLst/>
          </a:prstGeom>
          <a:noFill/>
        </p:spPr>
        <p:txBody>
          <a:bodyPr wrap="square" rtlCol="0">
            <a:spAutoFit/>
          </a:bodyPr>
          <a:lstStyle/>
          <a:p>
            <a:pPr algn="r"/>
            <a:r>
              <a:rPr lang="en-US" sz="2500" b="1" dirty="0" smtClean="0"/>
              <a:t>Now look, old man, you’ve got to do something for us here – c’mon, I’ve </a:t>
            </a:r>
            <a:r>
              <a:rPr lang="en-US" sz="2500" b="1" dirty="0"/>
              <a:t>b</a:t>
            </a:r>
            <a:r>
              <a:rPr lang="en-US" sz="2500" b="1" dirty="0" smtClean="0"/>
              <a:t>rought you </a:t>
            </a:r>
            <a:r>
              <a:rPr lang="en-US" sz="2500" b="1" i="1" dirty="0" smtClean="0"/>
              <a:t>two</a:t>
            </a:r>
            <a:r>
              <a:rPr lang="en-US" sz="2500" b="1" dirty="0" smtClean="0"/>
              <a:t> customers! What are you going to do for me on volume?</a:t>
            </a:r>
            <a:endParaRPr lang="en-US" sz="2500" b="1" dirty="0"/>
          </a:p>
        </p:txBody>
      </p:sp>
    </p:spTree>
    <p:extLst>
      <p:ext uri="{BB962C8B-B14F-4D97-AF65-F5344CB8AC3E}">
        <p14:creationId xmlns="" xmlns:p14="http://schemas.microsoft.com/office/powerpoint/2010/main" val="382980759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45231" y="1122104"/>
            <a:ext cx="8347194" cy="2400657"/>
          </a:xfrm>
          <a:prstGeom prst="rect">
            <a:avLst/>
          </a:prstGeom>
          <a:noFill/>
        </p:spPr>
        <p:txBody>
          <a:bodyPr wrap="square" lIns="0" tIns="0" rIns="0" bIns="0" rtlCol="0">
            <a:spAutoFit/>
          </a:bodyPr>
          <a:lstStyle/>
          <a:p>
            <a:pPr>
              <a:buFont typeface="Wingdings" pitchFamily="2" charset="2"/>
              <a:buNone/>
            </a:pPr>
            <a:r>
              <a:rPr lang="en-US" sz="5200" dirty="0" smtClean="0">
                <a:solidFill>
                  <a:srgbClr val="000000"/>
                </a:solidFill>
                <a:latin typeface="Arial Black"/>
                <a:cs typeface="Arial Black"/>
              </a:rPr>
              <a:t>Arising from the crisis, two conflicting stories of the future …</a:t>
            </a:r>
          </a:p>
        </p:txBody>
      </p:sp>
    </p:spTree>
    <p:extLst>
      <p:ext uri="{BB962C8B-B14F-4D97-AF65-F5344CB8AC3E}">
        <p14:creationId xmlns="" xmlns:p14="http://schemas.microsoft.com/office/powerpoint/2010/main" xmlns:mv="urn:schemas-microsoft-com:mac:vml" xmlns:mc="http://schemas.openxmlformats.org/markup-compatibility/2006" val="1087996354"/>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6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essimism-or-optimism-small.jpg"/>
          <p:cNvPicPr>
            <a:picLocks/>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a:ext>
            </a:extLst>
          </a:blip>
          <a:stretch>
            <a:fillRect/>
          </a:stretch>
        </p:blipFill>
        <p:spPr>
          <a:xfrm>
            <a:off x="0" y="-512908"/>
            <a:ext cx="9180000" cy="6719887"/>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169764306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661021" y="1787546"/>
            <a:ext cx="3582660" cy="2747666"/>
            <a:chOff x="661021" y="1787546"/>
            <a:chExt cx="3582660" cy="2747666"/>
          </a:xfrm>
        </p:grpSpPr>
        <p:sp>
          <p:nvSpPr>
            <p:cNvPr id="26" name="Oval 25"/>
            <p:cNvSpPr/>
            <p:nvPr/>
          </p:nvSpPr>
          <p:spPr>
            <a:xfrm>
              <a:off x="661021" y="1791520"/>
              <a:ext cx="3582660" cy="2638520"/>
            </a:xfrm>
            <a:prstGeom prst="ellipse">
              <a:avLst/>
            </a:prstGeom>
            <a:solidFill>
              <a:srgbClr val="139932"/>
            </a:solidFill>
            <a:ln w="9525" cap="flat" cmpd="sng" algn="ctr">
              <a:solidFill>
                <a:srgbClr val="000000"/>
              </a:solidFill>
              <a:prstDash val="solid"/>
            </a:ln>
            <a:effectLst/>
          </p:spPr>
          <p:txBody>
            <a:bodyPr rtlCol="0" anchor="ctr"/>
            <a:lstStyle/>
            <a:p>
              <a:pPr algn="ctr">
                <a:defRPr/>
              </a:pPr>
              <a:endParaRPr lang="en-US" kern="0" dirty="0">
                <a:solidFill>
                  <a:srgbClr val="FFFFFF"/>
                </a:solidFill>
                <a:latin typeface="Arial"/>
              </a:endParaRPr>
            </a:p>
          </p:txBody>
        </p:sp>
        <p:sp>
          <p:nvSpPr>
            <p:cNvPr id="27" name="Rectangle 26"/>
            <p:cNvSpPr/>
            <p:nvPr/>
          </p:nvSpPr>
          <p:spPr bwMode="white">
            <a:xfrm>
              <a:off x="1266760" y="1787546"/>
              <a:ext cx="2371183" cy="1785104"/>
            </a:xfrm>
            <a:prstGeom prst="rect">
              <a:avLst/>
            </a:prstGeom>
            <a:noFill/>
          </p:spPr>
          <p:txBody>
            <a:bodyPr wrap="square">
              <a:spAutoFit/>
            </a:bodyPr>
            <a:lstStyle/>
            <a:p>
              <a:pPr algn="ctr">
                <a:lnSpc>
                  <a:spcPct val="130000"/>
                </a:lnSpc>
                <a:defRPr/>
              </a:pPr>
              <a:r>
                <a:rPr lang="en-US" sz="8800" b="1" kern="0" dirty="0" smtClean="0">
                  <a:solidFill>
                    <a:srgbClr val="FFFFFF"/>
                  </a:solidFill>
                  <a:effectLst>
                    <a:outerShdw blurRad="25400" dist="25400" dir="2700000" algn="tl" rotWithShape="0">
                      <a:srgbClr val="000000">
                        <a:alpha val="43000"/>
                      </a:srgbClr>
                    </a:outerShdw>
                  </a:effectLst>
                  <a:latin typeface="Calibri"/>
                  <a:cs typeface="Calibri"/>
                </a:rPr>
                <a:t>71</a:t>
              </a:r>
              <a:r>
                <a:rPr lang="en-US" sz="4800" kern="0" baseline="30000" dirty="0" smtClean="0">
                  <a:solidFill>
                    <a:srgbClr val="FFFFFF"/>
                  </a:solidFill>
                  <a:effectLst>
                    <a:outerShdw blurRad="25400" dist="25400" dir="2700000" algn="tl" rotWithShape="0">
                      <a:srgbClr val="000000">
                        <a:alpha val="43000"/>
                      </a:srgbClr>
                    </a:outerShdw>
                  </a:effectLst>
                  <a:latin typeface="Calibri"/>
                  <a:cs typeface="Calibri"/>
                </a:rPr>
                <a:t>%</a:t>
              </a:r>
            </a:p>
          </p:txBody>
        </p:sp>
        <p:sp>
          <p:nvSpPr>
            <p:cNvPr id="28" name="Rectangle 27"/>
            <p:cNvSpPr/>
            <p:nvPr/>
          </p:nvSpPr>
          <p:spPr bwMode="white">
            <a:xfrm>
              <a:off x="1995777" y="3950436"/>
              <a:ext cx="836083" cy="584776"/>
            </a:xfrm>
            <a:prstGeom prst="rect">
              <a:avLst/>
            </a:prstGeom>
            <a:noFill/>
          </p:spPr>
          <p:txBody>
            <a:bodyPr wrap="square">
              <a:spAutoFit/>
            </a:bodyPr>
            <a:lstStyle/>
            <a:p>
              <a:pPr algn="ctr">
                <a:defRPr/>
              </a:pPr>
              <a:r>
                <a:rPr lang="en-US" sz="2400" kern="0" baseline="30000" dirty="0" smtClean="0">
                  <a:solidFill>
                    <a:srgbClr val="FFFFFF"/>
                  </a:solidFill>
                  <a:latin typeface="Calibri"/>
                  <a:cs typeface="Calibri"/>
                </a:rPr>
                <a:t>2013</a:t>
              </a:r>
            </a:p>
            <a:p>
              <a:pPr algn="ctr">
                <a:defRPr/>
              </a:pPr>
              <a:r>
                <a:rPr lang="en-US" sz="2400" kern="0" baseline="30000" dirty="0" smtClean="0">
                  <a:solidFill>
                    <a:srgbClr val="FFFFFF"/>
                  </a:solidFill>
                  <a:latin typeface="Calibri"/>
                  <a:cs typeface="Calibri"/>
                </a:rPr>
                <a:t>Ireland</a:t>
              </a:r>
              <a:endParaRPr lang="en-US" sz="2400" kern="0" baseline="30000" dirty="0">
                <a:solidFill>
                  <a:srgbClr val="FFFFFF"/>
                </a:solidFill>
                <a:latin typeface="Calibri"/>
                <a:cs typeface="Calibri"/>
              </a:endParaRPr>
            </a:p>
          </p:txBody>
        </p:sp>
      </p:grpSp>
      <p:sp>
        <p:nvSpPr>
          <p:cNvPr id="2" name="Title 1"/>
          <p:cNvSpPr>
            <a:spLocks noGrp="1"/>
          </p:cNvSpPr>
          <p:nvPr>
            <p:ph type="title"/>
          </p:nvPr>
        </p:nvSpPr>
        <p:spPr>
          <a:xfrm>
            <a:off x="457200" y="126606"/>
            <a:ext cx="8686800" cy="504067"/>
          </a:xfrm>
        </p:spPr>
        <p:txBody>
          <a:bodyPr>
            <a:noAutofit/>
          </a:bodyPr>
          <a:lstStyle/>
          <a:p>
            <a:r>
              <a:rPr lang="en-GB" sz="2500" dirty="0"/>
              <a:t>At the crossroads, a middle ground of tempered optimism is </a:t>
            </a:r>
            <a:r>
              <a:rPr lang="en-GB" sz="2500" dirty="0" smtClean="0"/>
              <a:t>emerging</a:t>
            </a:r>
            <a:endParaRPr lang="en-GB" sz="2500" dirty="0"/>
          </a:p>
        </p:txBody>
      </p:sp>
      <p:grpSp>
        <p:nvGrpSpPr>
          <p:cNvPr id="6" name="Group 5"/>
          <p:cNvGrpSpPr/>
          <p:nvPr/>
        </p:nvGrpSpPr>
        <p:grpSpPr>
          <a:xfrm>
            <a:off x="3198259" y="2648626"/>
            <a:ext cx="3276683" cy="2379160"/>
            <a:chOff x="3198259" y="2648626"/>
            <a:chExt cx="3276683" cy="2379160"/>
          </a:xfrm>
        </p:grpSpPr>
        <p:sp>
          <p:nvSpPr>
            <p:cNvPr id="4" name="Down Arrow 3"/>
            <p:cNvSpPr/>
            <p:nvPr/>
          </p:nvSpPr>
          <p:spPr>
            <a:xfrm>
              <a:off x="3198259" y="3167986"/>
              <a:ext cx="3276683" cy="1851939"/>
            </a:xfrm>
            <a:prstGeom prst="downArrow">
              <a:avLst>
                <a:gd name="adj1" fmla="val 61665"/>
                <a:gd name="adj2" fmla="val 50000"/>
              </a:avLst>
            </a:prstGeom>
            <a:solidFill>
              <a:srgbClr val="2D6A1A"/>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spcAft>
                  <a:spcPts val="600"/>
                </a:spcAft>
              </a:pPr>
              <a:endParaRPr lang="en-GB" sz="1600" dirty="0" err="1" smtClean="0">
                <a:solidFill>
                  <a:srgbClr val="FFFFFF"/>
                </a:solidFill>
                <a:latin typeface="Arial"/>
              </a:endParaRPr>
            </a:p>
          </p:txBody>
        </p:sp>
        <p:sp>
          <p:nvSpPr>
            <p:cNvPr id="17" name="Rectangle 16"/>
            <p:cNvSpPr/>
            <p:nvPr/>
          </p:nvSpPr>
          <p:spPr bwMode="gray">
            <a:xfrm>
              <a:off x="3908713" y="2648626"/>
              <a:ext cx="1855775" cy="1785104"/>
            </a:xfrm>
            <a:prstGeom prst="rect">
              <a:avLst/>
            </a:prstGeom>
            <a:noFill/>
          </p:spPr>
          <p:txBody>
            <a:bodyPr wrap="square">
              <a:spAutoFit/>
            </a:bodyPr>
            <a:lstStyle/>
            <a:p>
              <a:pPr algn="ctr">
                <a:lnSpc>
                  <a:spcPct val="130000"/>
                </a:lnSpc>
                <a:defRPr/>
              </a:pPr>
              <a:r>
                <a:rPr lang="en-US" sz="8800" b="1" kern="0" dirty="0" smtClean="0">
                  <a:solidFill>
                    <a:srgbClr val="FFFFFF"/>
                  </a:solidFill>
                  <a:effectLst>
                    <a:outerShdw blurRad="25400" dist="25400" dir="2700000" algn="tl" rotWithShape="0">
                      <a:srgbClr val="000000">
                        <a:alpha val="43000"/>
                      </a:srgbClr>
                    </a:outerShdw>
                  </a:effectLst>
                  <a:latin typeface="Calibri"/>
                  <a:cs typeface="Calibri"/>
                </a:rPr>
                <a:t>58</a:t>
              </a:r>
              <a:r>
                <a:rPr lang="en-US" sz="4800" kern="0" baseline="30000" dirty="0" smtClean="0">
                  <a:solidFill>
                    <a:srgbClr val="FFFFFF"/>
                  </a:solidFill>
                  <a:effectLst>
                    <a:outerShdw blurRad="25400" dist="25400" dir="2700000" algn="tl" rotWithShape="0">
                      <a:srgbClr val="000000">
                        <a:alpha val="43000"/>
                      </a:srgbClr>
                    </a:outerShdw>
                  </a:effectLst>
                  <a:latin typeface="Calibri"/>
                  <a:cs typeface="Calibri"/>
                </a:rPr>
                <a:t>%</a:t>
              </a:r>
              <a:endParaRPr lang="en-US" sz="3600" kern="0" baseline="30000" dirty="0" smtClean="0">
                <a:solidFill>
                  <a:srgbClr val="FFFFFF"/>
                </a:solidFill>
                <a:effectLst>
                  <a:outerShdw blurRad="25400" dist="25400" dir="2700000" algn="tl" rotWithShape="0">
                    <a:srgbClr val="000000">
                      <a:alpha val="43000"/>
                    </a:srgbClr>
                  </a:outerShdw>
                </a:effectLst>
                <a:latin typeface="Calibri"/>
                <a:cs typeface="Calibri"/>
              </a:endParaRPr>
            </a:p>
          </p:txBody>
        </p:sp>
        <p:sp>
          <p:nvSpPr>
            <p:cNvPr id="35" name="Rectangle 34"/>
            <p:cNvSpPr/>
            <p:nvPr/>
          </p:nvSpPr>
          <p:spPr bwMode="gray">
            <a:xfrm>
              <a:off x="4396699" y="4443010"/>
              <a:ext cx="879803" cy="584776"/>
            </a:xfrm>
            <a:prstGeom prst="rect">
              <a:avLst/>
            </a:prstGeom>
          </p:spPr>
          <p:txBody>
            <a:bodyPr wrap="square">
              <a:spAutoFit/>
            </a:bodyPr>
            <a:lstStyle/>
            <a:p>
              <a:pPr algn="ctr">
                <a:defRPr/>
              </a:pPr>
              <a:r>
                <a:rPr lang="en-US" sz="2400" kern="0" baseline="30000" dirty="0" smtClean="0">
                  <a:solidFill>
                    <a:srgbClr val="FFFFFF"/>
                  </a:solidFill>
                  <a:latin typeface="Calibri"/>
                  <a:cs typeface="Calibri"/>
                </a:rPr>
                <a:t>2014</a:t>
              </a:r>
              <a:br>
                <a:rPr lang="en-US" sz="2400" kern="0" baseline="30000" dirty="0" smtClean="0">
                  <a:solidFill>
                    <a:srgbClr val="FFFFFF"/>
                  </a:solidFill>
                  <a:latin typeface="Calibri"/>
                  <a:cs typeface="Calibri"/>
                </a:rPr>
              </a:br>
              <a:r>
                <a:rPr lang="en-US" sz="2400" kern="0" baseline="30000" dirty="0" smtClean="0">
                  <a:solidFill>
                    <a:srgbClr val="FFFFFF"/>
                  </a:solidFill>
                  <a:latin typeface="Calibri"/>
                  <a:cs typeface="Calibri"/>
                </a:rPr>
                <a:t>Ireland</a:t>
              </a:r>
              <a:endParaRPr lang="en-US" sz="2400" kern="0" baseline="30000" dirty="0">
                <a:solidFill>
                  <a:srgbClr val="FFFFFF"/>
                </a:solidFill>
                <a:latin typeface="Calibri"/>
                <a:cs typeface="Calibri"/>
              </a:endParaRPr>
            </a:p>
          </p:txBody>
        </p:sp>
      </p:grpSp>
      <p:sp>
        <p:nvSpPr>
          <p:cNvPr id="18" name="Rounded Rectangle 17"/>
          <p:cNvSpPr/>
          <p:nvPr/>
        </p:nvSpPr>
        <p:spPr>
          <a:xfrm>
            <a:off x="552240" y="902300"/>
            <a:ext cx="8099903" cy="809837"/>
          </a:xfrm>
          <a:prstGeom prst="roundRect">
            <a:avLst/>
          </a:prstGeom>
          <a:solidFill>
            <a:srgbClr val="FFF0DB"/>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spcAft>
                <a:spcPts val="600"/>
              </a:spcAft>
            </a:pPr>
            <a:endParaRPr lang="en-US" sz="1600" dirty="0" err="1" smtClean="0">
              <a:solidFill>
                <a:srgbClr val="FFFFFF"/>
              </a:solidFill>
              <a:latin typeface="Arial"/>
            </a:endParaRPr>
          </a:p>
        </p:txBody>
      </p:sp>
      <p:sp>
        <p:nvSpPr>
          <p:cNvPr id="20" name="TextBox 19"/>
          <p:cNvSpPr txBox="1"/>
          <p:nvPr/>
        </p:nvSpPr>
        <p:spPr>
          <a:xfrm>
            <a:off x="138308" y="899379"/>
            <a:ext cx="8889388" cy="738664"/>
          </a:xfrm>
          <a:prstGeom prst="rect">
            <a:avLst/>
          </a:prstGeom>
          <a:noFill/>
        </p:spPr>
        <p:txBody>
          <a:bodyPr wrap="square" lIns="0" tIns="0" rIns="0" bIns="0" rtlCol="0">
            <a:spAutoFit/>
          </a:bodyPr>
          <a:lstStyle/>
          <a:p>
            <a:pPr algn="ctr">
              <a:defRPr sz="2160" b="0" i="0" u="none" strike="noStrike" kern="1200" baseline="0">
                <a:solidFill>
                  <a:srgbClr val="000000">
                    <a:lumMod val="65000"/>
                    <a:lumOff val="35000"/>
                  </a:srgbClr>
                </a:solidFill>
                <a:latin typeface="Georgia"/>
                <a:ea typeface="+mn-ea"/>
                <a:cs typeface="+mn-cs"/>
              </a:defRPr>
            </a:pPr>
            <a:r>
              <a:rPr lang="en-US" sz="2400" dirty="0">
                <a:solidFill>
                  <a:srgbClr val="595959"/>
                </a:solidFill>
                <a:latin typeface="Georgia"/>
                <a:cs typeface="Calibri"/>
              </a:rPr>
              <a:t>Some of the dreams I had for myself before the </a:t>
            </a:r>
            <a:r>
              <a:rPr lang="en-US" sz="2400" dirty="0" smtClean="0">
                <a:solidFill>
                  <a:srgbClr val="595959"/>
                </a:solidFill>
                <a:latin typeface="Georgia"/>
                <a:cs typeface="Calibri"/>
              </a:rPr>
              <a:t>recession</a:t>
            </a:r>
          </a:p>
          <a:p>
            <a:pPr algn="ctr">
              <a:defRPr sz="2160" b="0" i="0" u="none" strike="noStrike" kern="1200" baseline="0">
                <a:solidFill>
                  <a:srgbClr val="000000">
                    <a:lumMod val="65000"/>
                    <a:lumOff val="35000"/>
                  </a:srgbClr>
                </a:solidFill>
                <a:latin typeface="Georgia"/>
                <a:ea typeface="+mn-ea"/>
                <a:cs typeface="+mn-cs"/>
              </a:defRPr>
            </a:pPr>
            <a:r>
              <a:rPr lang="en-US" sz="2400" dirty="0" smtClean="0">
                <a:solidFill>
                  <a:srgbClr val="595959"/>
                </a:solidFill>
                <a:latin typeface="Georgia"/>
                <a:cs typeface="Calibri"/>
              </a:rPr>
              <a:t> </a:t>
            </a:r>
            <a:r>
              <a:rPr lang="en-US" sz="2400" dirty="0">
                <a:solidFill>
                  <a:srgbClr val="595959"/>
                </a:solidFill>
                <a:latin typeface="Georgia"/>
                <a:cs typeface="Calibri"/>
              </a:rPr>
              <a:t>are now probably out of my </a:t>
            </a:r>
            <a:r>
              <a:rPr lang="en-US" sz="2400" dirty="0" smtClean="0">
                <a:solidFill>
                  <a:srgbClr val="595959"/>
                </a:solidFill>
                <a:latin typeface="Georgia"/>
                <a:cs typeface="Calibri"/>
              </a:rPr>
              <a:t>reach (% Agree</a:t>
            </a:r>
            <a:r>
              <a:rPr lang="en-GB" sz="2400" dirty="0" smtClean="0">
                <a:solidFill>
                  <a:srgbClr val="000000">
                    <a:lumMod val="65000"/>
                    <a:lumOff val="35000"/>
                  </a:srgbClr>
                </a:solidFill>
                <a:latin typeface="Georgia"/>
              </a:rPr>
              <a:t>)	</a:t>
            </a:r>
            <a:endParaRPr lang="en-GB" sz="2400" dirty="0">
              <a:solidFill>
                <a:srgbClr val="000000">
                  <a:lumMod val="65000"/>
                  <a:lumOff val="35000"/>
                </a:srgbClr>
              </a:solidFill>
              <a:latin typeface="Georgia"/>
            </a:endParaRPr>
          </a:p>
        </p:txBody>
      </p:sp>
      <p:sp>
        <p:nvSpPr>
          <p:cNvPr id="21" name="Rectangle 20"/>
          <p:cNvSpPr/>
          <p:nvPr/>
        </p:nvSpPr>
        <p:spPr>
          <a:xfrm>
            <a:off x="4627290" y="4973282"/>
            <a:ext cx="4572000" cy="215444"/>
          </a:xfrm>
          <a:prstGeom prst="rect">
            <a:avLst/>
          </a:prstGeom>
        </p:spPr>
        <p:txBody>
          <a:bodyPr>
            <a:spAutoFit/>
          </a:bodyPr>
          <a:lstStyle/>
          <a:p>
            <a:pPr marL="177800" indent="-177800" algn="r">
              <a:spcAft>
                <a:spcPts val="1200"/>
              </a:spcAft>
            </a:pPr>
            <a:r>
              <a:rPr lang="en-GB" sz="800" dirty="0" smtClean="0">
                <a:solidFill>
                  <a:srgbClr val="000000">
                    <a:lumMod val="75000"/>
                    <a:lumOff val="25000"/>
                  </a:srgbClr>
                </a:solidFill>
                <a:latin typeface="Times New Roman"/>
                <a:cs typeface="Times New Roman"/>
              </a:rPr>
              <a:t>Feeling </a:t>
            </a:r>
            <a:r>
              <a:rPr lang="en-GB" sz="800" dirty="0">
                <a:solidFill>
                  <a:srgbClr val="000000">
                    <a:lumMod val="75000"/>
                    <a:lumOff val="25000"/>
                  </a:srgbClr>
                </a:solidFill>
                <a:latin typeface="Times New Roman"/>
                <a:cs typeface="Times New Roman"/>
              </a:rPr>
              <a:t>the Pinch  2014  Base size: ROI n=500, </a:t>
            </a:r>
            <a:r>
              <a:rPr lang="en-GB" sz="800" dirty="0" smtClean="0">
                <a:solidFill>
                  <a:srgbClr val="000000">
                    <a:lumMod val="75000"/>
                    <a:lumOff val="25000"/>
                  </a:srgbClr>
                </a:solidFill>
                <a:latin typeface="Times New Roman"/>
                <a:cs typeface="Times New Roman"/>
              </a:rPr>
              <a:t>GB </a:t>
            </a:r>
            <a:r>
              <a:rPr lang="en-GB" sz="800" dirty="0">
                <a:solidFill>
                  <a:srgbClr val="000000">
                    <a:lumMod val="75000"/>
                    <a:lumOff val="25000"/>
                  </a:srgbClr>
                </a:solidFill>
                <a:latin typeface="Times New Roman"/>
                <a:cs typeface="Times New Roman"/>
              </a:rPr>
              <a:t>n=500</a:t>
            </a:r>
          </a:p>
        </p:txBody>
      </p:sp>
    </p:spTree>
    <p:extLst>
      <p:ext uri="{BB962C8B-B14F-4D97-AF65-F5344CB8AC3E}">
        <p14:creationId xmlns="" xmlns:p14="http://schemas.microsoft.com/office/powerpoint/2010/main" xmlns:mv="urn:schemas-microsoft-com:mac:vml" xmlns:mc="http://schemas.openxmlformats.org/markup-compatibility/2006" val="1485867188"/>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Haven’t given up our aspirations…</a:t>
            </a:r>
            <a:r>
              <a:rPr lang="en-GB" dirty="0"/>
              <a:t/>
            </a:r>
            <a:br>
              <a:rPr lang="en-GB" dirty="0"/>
            </a:br>
            <a:endParaRPr lang="en-GB" dirty="0"/>
          </a:p>
        </p:txBody>
      </p:sp>
      <p:sp>
        <p:nvSpPr>
          <p:cNvPr id="18" name="Rounded Rectangle 17"/>
          <p:cNvSpPr/>
          <p:nvPr/>
        </p:nvSpPr>
        <p:spPr>
          <a:xfrm>
            <a:off x="1213340" y="845606"/>
            <a:ext cx="6713065" cy="791999"/>
          </a:xfrm>
          <a:prstGeom prst="roundRect">
            <a:avLst/>
          </a:prstGeom>
          <a:solidFill>
            <a:srgbClr val="FFF0DB"/>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spcAft>
                <a:spcPts val="600"/>
              </a:spcAft>
            </a:pPr>
            <a:endParaRPr lang="en-US" sz="1600" dirty="0" err="1" smtClean="0">
              <a:solidFill>
                <a:srgbClr val="FFFFFF"/>
              </a:solidFill>
              <a:latin typeface="Arial"/>
            </a:endParaRPr>
          </a:p>
        </p:txBody>
      </p:sp>
      <p:sp>
        <p:nvSpPr>
          <p:cNvPr id="20" name="TextBox 19"/>
          <p:cNvSpPr txBox="1"/>
          <p:nvPr/>
        </p:nvSpPr>
        <p:spPr>
          <a:xfrm>
            <a:off x="1111284" y="831345"/>
            <a:ext cx="7007896" cy="738664"/>
          </a:xfrm>
          <a:prstGeom prst="rect">
            <a:avLst/>
          </a:prstGeom>
          <a:noFill/>
        </p:spPr>
        <p:txBody>
          <a:bodyPr wrap="square" lIns="0" tIns="0" rIns="0" bIns="0" rtlCol="0">
            <a:spAutoFit/>
          </a:bodyPr>
          <a:lstStyle/>
          <a:p>
            <a:pPr algn="ctr">
              <a:defRPr sz="2160" b="0" i="0" u="none" strike="noStrike" kern="1200" baseline="0">
                <a:solidFill>
                  <a:srgbClr val="000000">
                    <a:lumMod val="65000"/>
                    <a:lumOff val="35000"/>
                  </a:srgbClr>
                </a:solidFill>
                <a:latin typeface="Georgia"/>
                <a:ea typeface="+mn-ea"/>
                <a:cs typeface="+mn-cs"/>
              </a:defRPr>
            </a:pPr>
            <a:r>
              <a:rPr lang="en-US" sz="2400" dirty="0" smtClean="0">
                <a:solidFill>
                  <a:srgbClr val="595959"/>
                </a:solidFill>
                <a:latin typeface="Georgia"/>
                <a:cs typeface="Calibri"/>
              </a:rPr>
              <a:t>If I work hard enough, eventually I will be able</a:t>
            </a:r>
            <a:br>
              <a:rPr lang="en-US" sz="2400" dirty="0" smtClean="0">
                <a:solidFill>
                  <a:srgbClr val="595959"/>
                </a:solidFill>
                <a:latin typeface="Georgia"/>
                <a:cs typeface="Calibri"/>
              </a:rPr>
            </a:br>
            <a:r>
              <a:rPr lang="en-US" sz="2400" dirty="0" smtClean="0">
                <a:solidFill>
                  <a:srgbClr val="595959"/>
                </a:solidFill>
                <a:latin typeface="Georgia"/>
                <a:cs typeface="Calibri"/>
              </a:rPr>
              <a:t>to achieve what I want out of life (% Agree</a:t>
            </a:r>
            <a:r>
              <a:rPr lang="en-GB" sz="2400" dirty="0" smtClean="0">
                <a:solidFill>
                  <a:srgbClr val="000000">
                    <a:lumMod val="65000"/>
                    <a:lumOff val="35000"/>
                  </a:srgbClr>
                </a:solidFill>
                <a:latin typeface="Georgia"/>
              </a:rPr>
              <a:t>)</a:t>
            </a:r>
            <a:endParaRPr lang="en-GB" sz="2400" dirty="0">
              <a:solidFill>
                <a:srgbClr val="000000">
                  <a:lumMod val="65000"/>
                  <a:lumOff val="35000"/>
                </a:srgbClr>
              </a:solidFill>
              <a:latin typeface="Georgia"/>
            </a:endParaRPr>
          </a:p>
        </p:txBody>
      </p:sp>
      <p:sp>
        <p:nvSpPr>
          <p:cNvPr id="17" name="Rectangle 16"/>
          <p:cNvSpPr/>
          <p:nvPr/>
        </p:nvSpPr>
        <p:spPr>
          <a:xfrm>
            <a:off x="4633650" y="4934272"/>
            <a:ext cx="4572000" cy="215444"/>
          </a:xfrm>
          <a:prstGeom prst="rect">
            <a:avLst/>
          </a:prstGeom>
        </p:spPr>
        <p:txBody>
          <a:bodyPr>
            <a:spAutoFit/>
          </a:bodyPr>
          <a:lstStyle/>
          <a:p>
            <a:pPr marL="177800" indent="-177800" algn="r">
              <a:spcAft>
                <a:spcPts val="1200"/>
              </a:spcAft>
            </a:pPr>
            <a:r>
              <a:rPr lang="en-GB" sz="800" dirty="0" smtClean="0">
                <a:solidFill>
                  <a:srgbClr val="000000">
                    <a:lumMod val="75000"/>
                    <a:lumOff val="25000"/>
                  </a:srgbClr>
                </a:solidFill>
                <a:latin typeface="Times New Roman"/>
                <a:cs typeface="Times New Roman"/>
              </a:rPr>
              <a:t>Feeling </a:t>
            </a:r>
            <a:r>
              <a:rPr lang="en-GB" sz="800" dirty="0">
                <a:solidFill>
                  <a:srgbClr val="000000">
                    <a:lumMod val="75000"/>
                    <a:lumOff val="25000"/>
                  </a:srgbClr>
                </a:solidFill>
                <a:latin typeface="Times New Roman"/>
                <a:cs typeface="Times New Roman"/>
              </a:rPr>
              <a:t>the Pinch  2014  Base size: ROI n=500, </a:t>
            </a:r>
            <a:r>
              <a:rPr lang="en-GB" sz="800" dirty="0" smtClean="0">
                <a:solidFill>
                  <a:srgbClr val="000000">
                    <a:lumMod val="75000"/>
                    <a:lumOff val="25000"/>
                  </a:srgbClr>
                </a:solidFill>
                <a:latin typeface="Times New Roman"/>
                <a:cs typeface="Times New Roman"/>
              </a:rPr>
              <a:t>GB </a:t>
            </a:r>
            <a:r>
              <a:rPr lang="en-GB" sz="800" dirty="0">
                <a:solidFill>
                  <a:srgbClr val="000000">
                    <a:lumMod val="75000"/>
                    <a:lumOff val="25000"/>
                  </a:srgbClr>
                </a:solidFill>
                <a:latin typeface="Times New Roman"/>
                <a:cs typeface="Times New Roman"/>
              </a:rPr>
              <a:t>n=500</a:t>
            </a:r>
          </a:p>
        </p:txBody>
      </p:sp>
      <p:sp>
        <p:nvSpPr>
          <p:cNvPr id="21" name="Rectangle 20"/>
          <p:cNvSpPr/>
          <p:nvPr/>
        </p:nvSpPr>
        <p:spPr bwMode="gray">
          <a:xfrm>
            <a:off x="4830943" y="4548608"/>
            <a:ext cx="600645" cy="338554"/>
          </a:xfrm>
          <a:prstGeom prst="rect">
            <a:avLst/>
          </a:prstGeom>
        </p:spPr>
        <p:txBody>
          <a:bodyPr wrap="none">
            <a:spAutoFit/>
          </a:bodyPr>
          <a:lstStyle/>
          <a:p>
            <a:pPr algn="ctr">
              <a:defRPr/>
            </a:pPr>
            <a:r>
              <a:rPr lang="en-US" sz="2400" kern="0" baseline="30000" dirty="0" smtClean="0">
                <a:solidFill>
                  <a:srgbClr val="FFFFFF"/>
                </a:solidFill>
                <a:latin typeface="Calibri"/>
                <a:cs typeface="Calibri"/>
              </a:rPr>
              <a:t>2014</a:t>
            </a:r>
            <a:endParaRPr lang="en-US" sz="2400" kern="0" baseline="30000" dirty="0">
              <a:solidFill>
                <a:srgbClr val="FFFFFF"/>
              </a:solidFill>
              <a:latin typeface="Calibri"/>
              <a:cs typeface="Calibri"/>
            </a:endParaRPr>
          </a:p>
        </p:txBody>
      </p:sp>
      <p:grpSp>
        <p:nvGrpSpPr>
          <p:cNvPr id="4" name="Group 3"/>
          <p:cNvGrpSpPr/>
          <p:nvPr/>
        </p:nvGrpSpPr>
        <p:grpSpPr>
          <a:xfrm>
            <a:off x="661021" y="1787546"/>
            <a:ext cx="3582660" cy="2747666"/>
            <a:chOff x="661021" y="1787546"/>
            <a:chExt cx="3582660" cy="2747666"/>
          </a:xfrm>
        </p:grpSpPr>
        <p:sp>
          <p:nvSpPr>
            <p:cNvPr id="22" name="Oval 21"/>
            <p:cNvSpPr/>
            <p:nvPr/>
          </p:nvSpPr>
          <p:spPr>
            <a:xfrm>
              <a:off x="661021" y="1791520"/>
              <a:ext cx="3582660" cy="2638520"/>
            </a:xfrm>
            <a:prstGeom prst="ellipse">
              <a:avLst/>
            </a:prstGeom>
            <a:solidFill>
              <a:srgbClr val="3C641B"/>
            </a:solidFill>
            <a:ln w="9525" cap="flat" cmpd="sng" algn="ctr">
              <a:solidFill>
                <a:srgbClr val="000000"/>
              </a:solidFill>
              <a:prstDash val="solid"/>
            </a:ln>
            <a:effectLst/>
          </p:spPr>
          <p:txBody>
            <a:bodyPr rtlCol="0" anchor="ctr"/>
            <a:lstStyle/>
            <a:p>
              <a:pPr algn="ctr">
                <a:defRPr/>
              </a:pPr>
              <a:endParaRPr lang="en-US" kern="0" dirty="0">
                <a:solidFill>
                  <a:srgbClr val="FFFFFF"/>
                </a:solidFill>
                <a:latin typeface="Arial"/>
              </a:endParaRPr>
            </a:p>
          </p:txBody>
        </p:sp>
        <p:sp>
          <p:nvSpPr>
            <p:cNvPr id="24" name="Rectangle 23"/>
            <p:cNvSpPr/>
            <p:nvPr/>
          </p:nvSpPr>
          <p:spPr bwMode="white">
            <a:xfrm>
              <a:off x="1266760" y="1787546"/>
              <a:ext cx="2371183" cy="1785104"/>
            </a:xfrm>
            <a:prstGeom prst="rect">
              <a:avLst/>
            </a:prstGeom>
            <a:noFill/>
          </p:spPr>
          <p:txBody>
            <a:bodyPr wrap="square">
              <a:spAutoFit/>
            </a:bodyPr>
            <a:lstStyle/>
            <a:p>
              <a:pPr algn="ctr">
                <a:lnSpc>
                  <a:spcPct val="130000"/>
                </a:lnSpc>
                <a:defRPr/>
              </a:pPr>
              <a:r>
                <a:rPr lang="en-US" sz="8800" b="1" kern="0" dirty="0" smtClean="0">
                  <a:solidFill>
                    <a:srgbClr val="FFFFFF"/>
                  </a:solidFill>
                  <a:effectLst>
                    <a:outerShdw blurRad="25400" dist="25400" dir="2700000" algn="tl" rotWithShape="0">
                      <a:srgbClr val="000000">
                        <a:alpha val="43000"/>
                      </a:srgbClr>
                    </a:outerShdw>
                  </a:effectLst>
                  <a:latin typeface="Calibri"/>
                  <a:cs typeface="Calibri"/>
                </a:rPr>
                <a:t>76</a:t>
              </a:r>
              <a:r>
                <a:rPr lang="en-US" sz="4800" kern="0" baseline="30000" dirty="0" smtClean="0">
                  <a:solidFill>
                    <a:srgbClr val="FFFFFF"/>
                  </a:solidFill>
                  <a:effectLst>
                    <a:outerShdw blurRad="25400" dist="25400" dir="2700000" algn="tl" rotWithShape="0">
                      <a:srgbClr val="000000">
                        <a:alpha val="43000"/>
                      </a:srgbClr>
                    </a:outerShdw>
                  </a:effectLst>
                  <a:latin typeface="Calibri"/>
                  <a:cs typeface="Calibri"/>
                </a:rPr>
                <a:t>%</a:t>
              </a:r>
            </a:p>
          </p:txBody>
        </p:sp>
        <p:sp>
          <p:nvSpPr>
            <p:cNvPr id="26" name="Rectangle 25"/>
            <p:cNvSpPr/>
            <p:nvPr/>
          </p:nvSpPr>
          <p:spPr bwMode="white">
            <a:xfrm>
              <a:off x="1995777" y="3950436"/>
              <a:ext cx="836083" cy="584776"/>
            </a:xfrm>
            <a:prstGeom prst="rect">
              <a:avLst/>
            </a:prstGeom>
            <a:noFill/>
          </p:spPr>
          <p:txBody>
            <a:bodyPr wrap="square">
              <a:spAutoFit/>
            </a:bodyPr>
            <a:lstStyle/>
            <a:p>
              <a:pPr algn="ctr">
                <a:defRPr/>
              </a:pPr>
              <a:r>
                <a:rPr lang="en-US" sz="2400" kern="0" baseline="30000" dirty="0" smtClean="0">
                  <a:solidFill>
                    <a:srgbClr val="FFFFFF"/>
                  </a:solidFill>
                  <a:latin typeface="Calibri"/>
                  <a:cs typeface="Calibri"/>
                </a:rPr>
                <a:t>2014</a:t>
              </a:r>
            </a:p>
            <a:p>
              <a:pPr algn="ctr">
                <a:defRPr/>
              </a:pPr>
              <a:r>
                <a:rPr lang="en-US" sz="2400" kern="0" baseline="30000" dirty="0" smtClean="0">
                  <a:solidFill>
                    <a:srgbClr val="FFFFFF"/>
                  </a:solidFill>
                  <a:latin typeface="Calibri"/>
                  <a:cs typeface="Calibri"/>
                </a:rPr>
                <a:t>Ireland</a:t>
              </a:r>
              <a:endParaRPr lang="en-US" sz="2400" kern="0" baseline="30000" dirty="0">
                <a:solidFill>
                  <a:srgbClr val="FFFFFF"/>
                </a:solidFill>
                <a:latin typeface="Calibri"/>
                <a:cs typeface="Calibri"/>
              </a:endParaRPr>
            </a:p>
          </p:txBody>
        </p:sp>
      </p:grpSp>
    </p:spTree>
    <p:extLst>
      <p:ext uri="{BB962C8B-B14F-4D97-AF65-F5344CB8AC3E}">
        <p14:creationId xmlns="" xmlns:p14="http://schemas.microsoft.com/office/powerpoint/2010/main" xmlns:mv="urn:schemas-microsoft-com:mac:vml" xmlns:mc="http://schemas.openxmlformats.org/markup-compatibility/2006" val="933190353"/>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9495" y="826169"/>
            <a:ext cx="7987721" cy="2462213"/>
          </a:xfrm>
          <a:prstGeom prst="rect">
            <a:avLst/>
          </a:prstGeom>
          <a:noFill/>
        </p:spPr>
        <p:txBody>
          <a:bodyPr wrap="square" lIns="0" tIns="0" rIns="0" bIns="0" rtlCol="0">
            <a:spAutoFit/>
          </a:bodyPr>
          <a:lstStyle/>
          <a:p>
            <a:pPr algn="ctr">
              <a:buFont typeface="Wingdings" pitchFamily="2" charset="2"/>
              <a:buNone/>
            </a:pPr>
            <a:r>
              <a:rPr lang="en-US" sz="3200" dirty="0" smtClean="0">
                <a:solidFill>
                  <a:srgbClr val="000000"/>
                </a:solidFill>
                <a:latin typeface="Arial Black"/>
                <a:cs typeface="Arial Black"/>
              </a:rPr>
              <a:t>A ‘tempered optimism’ appreciates what is available today.</a:t>
            </a:r>
          </a:p>
          <a:p>
            <a:pPr algn="ctr">
              <a:buFont typeface="Wingdings" pitchFamily="2" charset="2"/>
              <a:buNone/>
            </a:pPr>
            <a:endParaRPr lang="en-US" sz="3200" dirty="0">
              <a:solidFill>
                <a:srgbClr val="000000"/>
              </a:solidFill>
              <a:latin typeface="Arial Black"/>
              <a:cs typeface="Arial Black"/>
            </a:endParaRPr>
          </a:p>
          <a:p>
            <a:pPr algn="ctr">
              <a:buFont typeface="Wingdings" pitchFamily="2" charset="2"/>
              <a:buNone/>
            </a:pPr>
            <a:r>
              <a:rPr lang="en-US" sz="3200" dirty="0" smtClean="0">
                <a:solidFill>
                  <a:srgbClr val="000000"/>
                </a:solidFill>
                <a:latin typeface="Arial Black"/>
                <a:cs typeface="Arial Black"/>
              </a:rPr>
              <a:t>People value more creative </a:t>
            </a:r>
            <a:br>
              <a:rPr lang="en-US" sz="3200" dirty="0" smtClean="0">
                <a:solidFill>
                  <a:srgbClr val="000000"/>
                </a:solidFill>
                <a:latin typeface="Arial Black"/>
                <a:cs typeface="Arial Black"/>
              </a:rPr>
            </a:br>
            <a:r>
              <a:rPr lang="en-US" sz="3200" dirty="0" smtClean="0">
                <a:solidFill>
                  <a:srgbClr val="000000"/>
                </a:solidFill>
                <a:latin typeface="Arial Black"/>
                <a:cs typeface="Arial Black"/>
              </a:rPr>
              <a:t>and innovative solutions.</a:t>
            </a:r>
          </a:p>
        </p:txBody>
      </p:sp>
    </p:spTree>
    <p:extLst>
      <p:ext uri="{BB962C8B-B14F-4D97-AF65-F5344CB8AC3E}">
        <p14:creationId xmlns="" xmlns:p14="http://schemas.microsoft.com/office/powerpoint/2010/main" xmlns:mv="urn:schemas-microsoft-com:mac:vml" xmlns:mc="http://schemas.openxmlformats.org/markup-compatibility/2006" val="2898734305"/>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
          <p:cNvPicPr>
            <a:picLocks noChangeAspect="1" noChangeArrowheads="1"/>
          </p:cNvPicPr>
          <p:nvPr/>
        </p:nvPicPr>
        <p:blipFill rotWithShape="1">
          <a:blip r:embed="rId3" cstate="email">
            <a:extLst>
              <a:ext uri="{28A0092B-C50C-407E-A947-70E740481C1C}">
                <a14:useLocalDpi xmlns="" xmlns:a14="http://schemas.microsoft.com/office/drawing/2010/main" xmlns:mv="urn:schemas-microsoft-com:mac:vml" xmlns:mc="http://schemas.openxmlformats.org/markup-compatibility/2006"/>
              </a:ext>
            </a:extLst>
          </a:blip>
          <a:srcRect/>
          <a:stretch/>
        </p:blipFill>
        <p:spPr bwMode="auto">
          <a:xfrm>
            <a:off x="49508" y="63261"/>
            <a:ext cx="8988384" cy="42155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 name="Picture 4" descr="bernard shaw big blue bus.jpg"/>
          <p:cNvPicPr>
            <a:picLocks noChangeAspect="1"/>
          </p:cNvPicPr>
          <p:nvPr/>
        </p:nvPicPr>
        <p:blipFill rotWithShape="1">
          <a:blip r:embed="rId4" cstate="print">
            <a:extLst>
              <a:ext uri="{28A0092B-C50C-407E-A947-70E740481C1C}">
                <a14:useLocalDpi xmlns="" xmlns:a14="http://schemas.microsoft.com/office/drawing/2010/main" xmlns:mv="urn:schemas-microsoft-com:mac:vml" xmlns:mc="http://schemas.openxmlformats.org/markup-compatibility/2006" val="0"/>
              </a:ext>
            </a:extLst>
          </a:blip>
          <a:srcRect t="8140" b="10802"/>
          <a:stretch/>
        </p:blipFill>
        <p:spPr>
          <a:xfrm rot="60000">
            <a:off x="293713" y="232023"/>
            <a:ext cx="8602138" cy="46437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p14="http://schemas.microsoft.com/office/powerpoint/2010/main" xmlns:mv="urn:schemas-microsoft-com:mac:vml" xmlns:mc="http://schemas.openxmlformats.org/markup-compatibility/2006" val="144954504"/>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olls boutique bibi cafe.jpg"/>
          <p:cNvPicPr>
            <a:picLocks noChangeAspect="1"/>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3582" y="-476224"/>
            <a:ext cx="9183582" cy="5641840"/>
          </a:xfrm>
          <a:prstGeom prst="rect">
            <a:avLst/>
          </a:prstGeom>
        </p:spPr>
      </p:pic>
      <p:pic>
        <p:nvPicPr>
          <p:cNvPr id="3" name="Picture 2" descr="dolls bibi cafe2.jpg"/>
          <p:cNvPicPr>
            <a:picLocks noChangeAspect="1"/>
          </p:cNvPicPr>
          <p:nvPr/>
        </p:nvPicPr>
        <p:blipFill>
          <a:blip r:embed="rId4"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310158" y="113396"/>
            <a:ext cx="6710754" cy="44682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doll bibi cafe sponge cake.jpg"/>
          <p:cNvPicPr>
            <a:picLocks noChangeAspect="1"/>
          </p:cNvPicPr>
          <p:nvPr/>
        </p:nvPicPr>
        <p:blipFill>
          <a:blip r:embed="rId5"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2946002" y="158741"/>
            <a:ext cx="6000000" cy="450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p14="http://schemas.microsoft.com/office/powerpoint/2010/main" xmlns:mv="urn:schemas-microsoft-com:mac:vml" xmlns:mc="http://schemas.openxmlformats.org/markup-compatibility/2006" val="1981408059"/>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anstockphoto7662089.jpg"/>
          <p:cNvPicPr>
            <a:picLocks noChangeAspect="1"/>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0" y="0"/>
            <a:ext cx="9144000" cy="6069330"/>
          </a:xfrm>
          <a:prstGeom prst="rect">
            <a:avLst/>
          </a:prstGeom>
        </p:spPr>
      </p:pic>
      <p:sp>
        <p:nvSpPr>
          <p:cNvPr id="6" name="Rectangle 5"/>
          <p:cNvSpPr/>
          <p:nvPr/>
        </p:nvSpPr>
        <p:spPr>
          <a:xfrm>
            <a:off x="0" y="0"/>
            <a:ext cx="9144000" cy="1886495"/>
          </a:xfrm>
          <a:prstGeom prst="rect">
            <a:avLst/>
          </a:prstGeom>
          <a:gradFill flip="none" rotWithShape="1">
            <a:gsLst>
              <a:gs pos="0">
                <a:schemeClr val="tx1"/>
              </a:gs>
              <a:gs pos="100000">
                <a:schemeClr val="tx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13" name="Title 1"/>
          <p:cNvSpPr txBox="1">
            <a:spLocks/>
          </p:cNvSpPr>
          <p:nvPr/>
        </p:nvSpPr>
        <p:spPr>
          <a:xfrm>
            <a:off x="457200" y="205979"/>
            <a:ext cx="8686800" cy="504067"/>
          </a:xfrm>
          <a:prstGeom prst="rect">
            <a:avLst/>
          </a:prstGeom>
        </p:spPr>
        <p:txBody>
          <a:bodyPr/>
          <a:lstStyle>
            <a:lvl1pPr algn="l" defTabSz="914400" rtl="0" eaLnBrk="1" latinLnBrk="0" hangingPunct="1">
              <a:spcBef>
                <a:spcPct val="0"/>
              </a:spcBef>
              <a:buNone/>
              <a:defRPr sz="2800" b="0" kern="1200">
                <a:solidFill>
                  <a:schemeClr val="tx2">
                    <a:lumMod val="65000"/>
                    <a:lumOff val="35000"/>
                  </a:schemeClr>
                </a:solidFill>
                <a:latin typeface="Georgia"/>
                <a:ea typeface="+mj-ea"/>
                <a:cs typeface="Georgia"/>
              </a:defRPr>
            </a:lvl1pPr>
          </a:lstStyle>
          <a:p>
            <a:r>
              <a:rPr lang="en-GB" b="1" dirty="0" smtClean="0">
                <a:solidFill>
                  <a:srgbClr val="FFFFFF"/>
                </a:solidFill>
                <a:latin typeface="Verdana"/>
                <a:cs typeface="Verdana"/>
              </a:rPr>
              <a:t>Understanding deeper cultural dynamics</a:t>
            </a:r>
            <a:endParaRPr lang="en-US" b="1" dirty="0">
              <a:solidFill>
                <a:srgbClr val="FFFFFF"/>
              </a:solidFill>
              <a:latin typeface="Verdana"/>
              <a:cs typeface="Verdana"/>
            </a:endParaRPr>
          </a:p>
        </p:txBody>
      </p:sp>
    </p:spTree>
    <p:extLst>
      <p:ext uri="{BB962C8B-B14F-4D97-AF65-F5344CB8AC3E}">
        <p14:creationId xmlns="" xmlns:p14="http://schemas.microsoft.com/office/powerpoint/2010/main" xmlns:mv="urn:schemas-microsoft-com:mac:vml" xmlns:mc="http://schemas.openxmlformats.org/markup-compatibility/2006" val="926682304"/>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ranby-park1.jpg"/>
          <p:cNvPicPr>
            <a:picLocks noChangeAspect="1"/>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47147" y="-505565"/>
            <a:ext cx="9229631" cy="6153087"/>
          </a:xfrm>
          <a:prstGeom prst="rect">
            <a:avLst/>
          </a:prstGeom>
        </p:spPr>
      </p:pic>
      <p:pic>
        <p:nvPicPr>
          <p:cNvPr id="6" name="Picture 5" descr="granby-park_under-construction.jpg"/>
          <p:cNvPicPr>
            <a:picLocks noChangeAspect="1"/>
          </p:cNvPicPr>
          <p:nvPr/>
        </p:nvPicPr>
        <p:blipFill rotWithShape="1">
          <a:blip r:embed="rId4" cstate="print">
            <a:extLst>
              <a:ext uri="{28A0092B-C50C-407E-A947-70E740481C1C}">
                <a14:useLocalDpi xmlns="" xmlns:a14="http://schemas.microsoft.com/office/drawing/2010/main" xmlns:mv="urn:schemas-microsoft-com:mac:vml" xmlns:mc="http://schemas.openxmlformats.org/markup-compatibility/2006" val="0"/>
              </a:ext>
            </a:extLst>
          </a:blip>
          <a:srcRect t="14624"/>
          <a:stretch/>
        </p:blipFill>
        <p:spPr>
          <a:xfrm>
            <a:off x="447495" y="197290"/>
            <a:ext cx="8240347" cy="46872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granby park amphitheatre.jpg"/>
          <p:cNvPicPr>
            <a:picLocks noChangeAspect="1"/>
          </p:cNvPicPr>
          <p:nvPr/>
        </p:nvPicPr>
        <p:blipFill rotWithShape="1">
          <a:blip r:embed="rId5" cstate="print">
            <a:extLst>
              <a:ext uri="{28A0092B-C50C-407E-A947-70E740481C1C}">
                <a14:useLocalDpi xmlns="" xmlns:a14="http://schemas.microsoft.com/office/drawing/2010/main" xmlns:mv="urn:schemas-microsoft-com:mac:vml" xmlns:mc="http://schemas.openxmlformats.org/markup-compatibility/2006" val="0"/>
              </a:ext>
            </a:extLst>
          </a:blip>
          <a:srcRect t="31996" r="11450"/>
          <a:stretch/>
        </p:blipFill>
        <p:spPr>
          <a:xfrm>
            <a:off x="191131" y="-209626"/>
            <a:ext cx="6972413" cy="29364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descr="granby park shoes.jpg"/>
          <p:cNvPicPr>
            <a:picLocks noChangeAspect="1"/>
          </p:cNvPicPr>
          <p:nvPr/>
        </p:nvPicPr>
        <p:blipFill>
          <a:blip r:embed="rId6"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2345103" y="754845"/>
            <a:ext cx="6593916" cy="41651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p14="http://schemas.microsoft.com/office/powerpoint/2010/main" xmlns:mv="urn:schemas-microsoft-com:mac:vml" xmlns:mc="http://schemas.openxmlformats.org/markup-compatibility/2006" val="1252646024"/>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hevron 6"/>
          <p:cNvSpPr/>
          <p:nvPr/>
        </p:nvSpPr>
        <p:spPr>
          <a:xfrm>
            <a:off x="148330" y="2190847"/>
            <a:ext cx="1531363" cy="1066182"/>
          </a:xfrm>
          <a:prstGeom prst="chevron">
            <a:avLst>
              <a:gd name="adj" fmla="val 37041"/>
            </a:avLst>
          </a:prstGeom>
          <a:solidFill>
            <a:srgbClr val="6F9931"/>
          </a:solidFill>
          <a:ln>
            <a:no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36000" tIns="0" rIns="0" bIns="0" rtlCol="0" anchor="ctr" anchorCtr="0">
            <a:noAutofit/>
          </a:bodyPr>
          <a:lstStyle/>
          <a:p>
            <a:pPr>
              <a:spcAft>
                <a:spcPts val="600"/>
              </a:spcAft>
            </a:pPr>
            <a:endParaRPr lang="en-US" sz="900" dirty="0" smtClean="0">
              <a:solidFill>
                <a:srgbClr val="FFFFFF"/>
              </a:solidFill>
              <a:effectLst>
                <a:outerShdw blurRad="50800" dist="38100" dir="2700000">
                  <a:srgbClr val="000000">
                    <a:alpha val="43000"/>
                  </a:srgbClr>
                </a:outerShdw>
              </a:effectLst>
              <a:latin typeface="Arial"/>
              <a:cs typeface="Arial"/>
            </a:endParaRPr>
          </a:p>
        </p:txBody>
      </p:sp>
      <p:sp>
        <p:nvSpPr>
          <p:cNvPr id="8" name="TextBox 7"/>
          <p:cNvSpPr txBox="1"/>
          <p:nvPr/>
        </p:nvSpPr>
        <p:spPr>
          <a:xfrm>
            <a:off x="1948090" y="1646720"/>
            <a:ext cx="6953940" cy="2154436"/>
          </a:xfrm>
          <a:prstGeom prst="rect">
            <a:avLst/>
          </a:prstGeom>
          <a:noFill/>
        </p:spPr>
        <p:txBody>
          <a:bodyPr wrap="square" lIns="0" tIns="0" rIns="0" bIns="0" rtlCol="0" anchor="ctr">
            <a:spAutoFit/>
          </a:bodyPr>
          <a:lstStyle/>
          <a:p>
            <a:r>
              <a:rPr lang="en-GB" sz="2800" dirty="0">
                <a:solidFill>
                  <a:srgbClr val="000000"/>
                </a:solidFill>
                <a:latin typeface="Arial Black"/>
                <a:cs typeface="Arial Black"/>
              </a:rPr>
              <a:t>Consumers will want to change their relationships with brands</a:t>
            </a:r>
            <a:r>
              <a:rPr lang="en-GB" sz="2800" dirty="0" smtClean="0">
                <a:solidFill>
                  <a:srgbClr val="000000"/>
                </a:solidFill>
                <a:latin typeface="Arial Black"/>
                <a:cs typeface="Arial Black"/>
              </a:rPr>
              <a:t>.</a:t>
            </a:r>
          </a:p>
          <a:p>
            <a:endParaRPr lang="en-GB" sz="2800" dirty="0">
              <a:solidFill>
                <a:srgbClr val="000000"/>
              </a:solidFill>
              <a:latin typeface="Arial Black"/>
              <a:cs typeface="Arial Black"/>
            </a:endParaRPr>
          </a:p>
          <a:p>
            <a:r>
              <a:rPr lang="en-GB" sz="2800" dirty="0" smtClean="0">
                <a:solidFill>
                  <a:srgbClr val="000000"/>
                </a:solidFill>
                <a:latin typeface="Arial Black"/>
                <a:cs typeface="Arial Black"/>
              </a:rPr>
              <a:t>They </a:t>
            </a:r>
            <a:r>
              <a:rPr lang="en-GB" sz="2800" dirty="0">
                <a:solidFill>
                  <a:srgbClr val="000000"/>
                </a:solidFill>
                <a:latin typeface="Arial Black"/>
                <a:cs typeface="Arial Black"/>
              </a:rPr>
              <a:t>will </a:t>
            </a:r>
            <a:r>
              <a:rPr lang="en-GB" sz="2800" dirty="0" smtClean="0">
                <a:solidFill>
                  <a:srgbClr val="000000"/>
                </a:solidFill>
                <a:latin typeface="Arial Black"/>
                <a:cs typeface="Arial Black"/>
              </a:rPr>
              <a:t>want </a:t>
            </a:r>
            <a:r>
              <a:rPr lang="en-GB" sz="2800" dirty="0">
                <a:solidFill>
                  <a:srgbClr val="000000"/>
                </a:solidFill>
                <a:latin typeface="Arial Black"/>
                <a:cs typeface="Arial Black"/>
              </a:rPr>
              <a:t>partnerships rather than </a:t>
            </a:r>
            <a:r>
              <a:rPr lang="en-GB" sz="2800" dirty="0" smtClean="0">
                <a:solidFill>
                  <a:srgbClr val="000000"/>
                </a:solidFill>
                <a:latin typeface="Arial Black"/>
                <a:cs typeface="Arial Black"/>
              </a:rPr>
              <a:t>to solely </a:t>
            </a:r>
            <a:r>
              <a:rPr lang="en-GB" sz="2800" dirty="0">
                <a:solidFill>
                  <a:srgbClr val="000000"/>
                </a:solidFill>
                <a:latin typeface="Arial Black"/>
                <a:cs typeface="Arial Black"/>
              </a:rPr>
              <a:t>receive or co-</a:t>
            </a:r>
            <a:r>
              <a:rPr lang="en-GB" sz="2800" dirty="0" smtClean="0">
                <a:solidFill>
                  <a:srgbClr val="000000"/>
                </a:solidFill>
                <a:latin typeface="Arial Black"/>
                <a:cs typeface="Arial Black"/>
              </a:rPr>
              <a:t>create.</a:t>
            </a:r>
            <a:endParaRPr lang="en-GB" sz="2800" dirty="0">
              <a:solidFill>
                <a:srgbClr val="000000"/>
              </a:solidFill>
              <a:latin typeface="Arial Black"/>
              <a:cs typeface="Arial Black"/>
            </a:endParaRPr>
          </a:p>
        </p:txBody>
      </p:sp>
    </p:spTree>
    <p:extLst>
      <p:ext uri="{BB962C8B-B14F-4D97-AF65-F5344CB8AC3E}">
        <p14:creationId xmlns="" xmlns:p14="http://schemas.microsoft.com/office/powerpoint/2010/main" xmlns:mv="urn:schemas-microsoft-com:mac:vml" xmlns:mc="http://schemas.openxmlformats.org/markup-compatibility/2006" val="4061446591"/>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948090" y="1872939"/>
            <a:ext cx="6953940" cy="1723549"/>
          </a:xfrm>
          <a:prstGeom prst="rect">
            <a:avLst/>
          </a:prstGeom>
          <a:noFill/>
        </p:spPr>
        <p:txBody>
          <a:bodyPr wrap="square" lIns="0" tIns="0" rIns="0" bIns="0" rtlCol="0" anchor="ctr">
            <a:spAutoFit/>
          </a:bodyPr>
          <a:lstStyle/>
          <a:p>
            <a:r>
              <a:rPr lang="en-GB" sz="2800" dirty="0" smtClean="0">
                <a:solidFill>
                  <a:srgbClr val="000000"/>
                </a:solidFill>
                <a:latin typeface="Arial Black"/>
                <a:cs typeface="Arial Black"/>
              </a:rPr>
              <a:t>They will demand the tools that help them create more engaging experiences they can enjoy to </a:t>
            </a:r>
            <a:br>
              <a:rPr lang="en-GB" sz="2800" dirty="0" smtClean="0">
                <a:solidFill>
                  <a:srgbClr val="000000"/>
                </a:solidFill>
                <a:latin typeface="Arial Black"/>
                <a:cs typeface="Arial Black"/>
              </a:rPr>
            </a:br>
            <a:r>
              <a:rPr lang="en-GB" sz="2800" dirty="0" smtClean="0">
                <a:solidFill>
                  <a:srgbClr val="000000"/>
                </a:solidFill>
                <a:latin typeface="Arial Black"/>
                <a:cs typeface="Arial Black"/>
              </a:rPr>
              <a:t>the fullest.</a:t>
            </a:r>
            <a:endParaRPr lang="en-GB" sz="2800" dirty="0">
              <a:solidFill>
                <a:srgbClr val="000000"/>
              </a:solidFill>
              <a:latin typeface="Arial Black"/>
              <a:cs typeface="Arial Black"/>
            </a:endParaRPr>
          </a:p>
        </p:txBody>
      </p:sp>
      <p:sp>
        <p:nvSpPr>
          <p:cNvPr id="5" name="Chevron 4"/>
          <p:cNvSpPr/>
          <p:nvPr/>
        </p:nvSpPr>
        <p:spPr>
          <a:xfrm>
            <a:off x="148330" y="2190847"/>
            <a:ext cx="1531363" cy="1066182"/>
          </a:xfrm>
          <a:prstGeom prst="chevron">
            <a:avLst>
              <a:gd name="adj" fmla="val 37041"/>
            </a:avLst>
          </a:prstGeom>
          <a:solidFill>
            <a:srgbClr val="6F9931"/>
          </a:solidFill>
          <a:ln>
            <a:no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36000" tIns="0" rIns="0" bIns="0" rtlCol="0" anchor="ctr" anchorCtr="0">
            <a:noAutofit/>
          </a:bodyPr>
          <a:lstStyle/>
          <a:p>
            <a:pPr>
              <a:spcAft>
                <a:spcPts val="600"/>
              </a:spcAft>
            </a:pPr>
            <a:endParaRPr lang="en-US" sz="900" dirty="0" smtClean="0">
              <a:solidFill>
                <a:srgbClr val="FFFFFF"/>
              </a:solidFill>
              <a:effectLst>
                <a:outerShdw blurRad="50800" dist="38100" dir="2700000">
                  <a:srgbClr val="000000">
                    <a:alpha val="43000"/>
                  </a:srgbClr>
                </a:outerShdw>
              </a:effectLst>
              <a:latin typeface="Arial"/>
              <a:cs typeface="Arial"/>
            </a:endParaRPr>
          </a:p>
        </p:txBody>
      </p:sp>
    </p:spTree>
    <p:extLst>
      <p:ext uri="{BB962C8B-B14F-4D97-AF65-F5344CB8AC3E}">
        <p14:creationId xmlns="" xmlns:p14="http://schemas.microsoft.com/office/powerpoint/2010/main" xmlns:mv="urn:schemas-microsoft-com:mac:vml" xmlns:mc="http://schemas.openxmlformats.org/markup-compatibility/2006" val="1395994126"/>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269229" y="1371476"/>
            <a:ext cx="4655121" cy="2215991"/>
          </a:xfrm>
          <a:prstGeom prst="rect">
            <a:avLst/>
          </a:prstGeom>
          <a:noFill/>
        </p:spPr>
        <p:txBody>
          <a:bodyPr wrap="none" lIns="0" tIns="0" rIns="0" bIns="0" rtlCol="0">
            <a:spAutoFit/>
          </a:bodyPr>
          <a:lstStyle/>
          <a:p>
            <a:pPr algn="ctr"/>
            <a:r>
              <a:rPr lang="en-US" sz="3600" b="1" dirty="0" smtClean="0">
                <a:solidFill>
                  <a:srgbClr val="FF0000"/>
                </a:solidFill>
              </a:rPr>
              <a:t>Positive </a:t>
            </a:r>
            <a:r>
              <a:rPr lang="en-US" sz="3600" b="1" dirty="0">
                <a:solidFill>
                  <a:srgbClr val="FF0000"/>
                </a:solidFill>
              </a:rPr>
              <a:t>purpose</a:t>
            </a:r>
          </a:p>
          <a:p>
            <a:pPr algn="ctr"/>
            <a:r>
              <a:rPr lang="en-US" sz="3600" b="1" dirty="0"/>
              <a:t>Cohesive community</a:t>
            </a:r>
          </a:p>
          <a:p>
            <a:pPr marL="0" indent="0" algn="ctr">
              <a:buFont typeface="Wingdings" pitchFamily="2" charset="2"/>
              <a:buNone/>
            </a:pPr>
            <a:r>
              <a:rPr lang="en-US" sz="3600" b="1" dirty="0" smtClean="0"/>
              <a:t>Dynamic identities</a:t>
            </a:r>
          </a:p>
          <a:p>
            <a:pPr marL="0" indent="0" algn="ctr">
              <a:buFont typeface="Wingdings" pitchFamily="2" charset="2"/>
              <a:buNone/>
            </a:pPr>
            <a:r>
              <a:rPr lang="en-US" sz="3600" b="1" dirty="0" smtClean="0"/>
              <a:t>Creative confidence</a:t>
            </a:r>
          </a:p>
        </p:txBody>
      </p:sp>
      <p:sp>
        <p:nvSpPr>
          <p:cNvPr id="11" name="TextBox 10"/>
          <p:cNvSpPr txBox="1"/>
          <p:nvPr/>
        </p:nvSpPr>
        <p:spPr>
          <a:xfrm>
            <a:off x="2056505" y="4158329"/>
            <a:ext cx="5080568" cy="553998"/>
          </a:xfrm>
          <a:prstGeom prst="rect">
            <a:avLst/>
          </a:prstGeom>
          <a:noFill/>
        </p:spPr>
        <p:txBody>
          <a:bodyPr wrap="none" lIns="0" tIns="0" rIns="0" bIns="0" rtlCol="0">
            <a:spAutoFit/>
          </a:bodyPr>
          <a:lstStyle/>
          <a:p>
            <a:pPr marL="0" indent="0" algn="ctr">
              <a:buFont typeface="Wingdings" pitchFamily="2" charset="2"/>
              <a:buNone/>
            </a:pPr>
            <a:r>
              <a:rPr lang="en-US" sz="3600" b="1" dirty="0" smtClean="0">
                <a:solidFill>
                  <a:srgbClr val="000000"/>
                </a:solidFill>
              </a:rPr>
              <a:t>Reframing experiences</a:t>
            </a:r>
          </a:p>
        </p:txBody>
      </p:sp>
      <p:sp>
        <p:nvSpPr>
          <p:cNvPr id="12" name="TextBox 11"/>
          <p:cNvSpPr txBox="1"/>
          <p:nvPr/>
        </p:nvSpPr>
        <p:spPr>
          <a:xfrm>
            <a:off x="2384645" y="161951"/>
            <a:ext cx="4424288" cy="553998"/>
          </a:xfrm>
          <a:prstGeom prst="rect">
            <a:avLst/>
          </a:prstGeom>
          <a:noFill/>
        </p:spPr>
        <p:txBody>
          <a:bodyPr wrap="none" lIns="0" tIns="0" rIns="0" bIns="0" rtlCol="0">
            <a:spAutoFit/>
          </a:bodyPr>
          <a:lstStyle/>
          <a:p>
            <a:pPr marL="0" indent="0">
              <a:buFont typeface="Wingdings" pitchFamily="2" charset="2"/>
              <a:buNone/>
            </a:pPr>
            <a:r>
              <a:rPr lang="en-US" sz="3600" b="1" dirty="0" smtClean="0">
                <a:solidFill>
                  <a:srgbClr val="000000"/>
                </a:solidFill>
              </a:rPr>
              <a:t>Enterprising Energy</a:t>
            </a:r>
          </a:p>
        </p:txBody>
      </p:sp>
    </p:spTree>
    <p:extLst>
      <p:ext uri="{BB962C8B-B14F-4D97-AF65-F5344CB8AC3E}">
        <p14:creationId xmlns="" xmlns:p14="http://schemas.microsoft.com/office/powerpoint/2010/main" xmlns:mv="urn:schemas-microsoft-com:mac:vml" xmlns:mc="http://schemas.openxmlformats.org/markup-compatibility/2006" val="4127948376"/>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ilhouette crowd canstockphoto5044244.jpg"/>
          <p:cNvPicPr>
            <a:picLocks noChangeAspect="1"/>
          </p:cNvPicPr>
          <p:nvPr/>
        </p:nvPicPr>
        <p:blipFill rotWithShape="1">
          <a:blip r:embed="rId3" cstate="print">
            <a:extLst>
              <a:ext uri="{28A0092B-C50C-407E-A947-70E740481C1C}">
                <a14:useLocalDpi xmlns="" xmlns:a14="http://schemas.microsoft.com/office/drawing/2010/main" xmlns:mv="urn:schemas-microsoft-com:mac:vml" xmlns:mc="http://schemas.openxmlformats.org/markup-compatibility/2006" val="0"/>
              </a:ext>
            </a:extLst>
          </a:blip>
          <a:srcRect t="66407"/>
          <a:stretch/>
        </p:blipFill>
        <p:spPr>
          <a:xfrm>
            <a:off x="-2171" y="2504363"/>
            <a:ext cx="9216000" cy="2149738"/>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77137390"/>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v white noise screen.jpg"/>
          <p:cNvPicPr>
            <a:picLocks noChangeAspect="1"/>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0" y="0"/>
            <a:ext cx="9144000" cy="5143500"/>
          </a:xfrm>
          <a:prstGeom prst="rect">
            <a:avLst/>
          </a:prstGeom>
        </p:spPr>
      </p:pic>
      <p:sp>
        <p:nvSpPr>
          <p:cNvPr id="7" name="Rounded Rectangle 6"/>
          <p:cNvSpPr/>
          <p:nvPr/>
        </p:nvSpPr>
        <p:spPr>
          <a:xfrm>
            <a:off x="625807" y="453546"/>
            <a:ext cx="7892387" cy="3129471"/>
          </a:xfrm>
          <a:prstGeom prst="roundRect">
            <a:avLst/>
          </a:prstGeom>
          <a:solidFill>
            <a:schemeClr val="tx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spcAft>
                <a:spcPts val="600"/>
              </a:spcAft>
            </a:pPr>
            <a:endParaRPr lang="en-US" sz="1600" dirty="0" err="1" smtClean="0">
              <a:solidFill>
                <a:srgbClr val="FFFFFF"/>
              </a:solidFill>
              <a:latin typeface="Arial"/>
            </a:endParaRPr>
          </a:p>
        </p:txBody>
      </p:sp>
      <p:sp>
        <p:nvSpPr>
          <p:cNvPr id="6" name="TextBox 5"/>
          <p:cNvSpPr txBox="1"/>
          <p:nvPr/>
        </p:nvSpPr>
        <p:spPr>
          <a:xfrm>
            <a:off x="925795" y="657643"/>
            <a:ext cx="7292411" cy="2769989"/>
          </a:xfrm>
          <a:prstGeom prst="rect">
            <a:avLst/>
          </a:prstGeom>
          <a:noFill/>
        </p:spPr>
        <p:txBody>
          <a:bodyPr wrap="none" lIns="0" tIns="0" rIns="0" bIns="0" rtlCol="0">
            <a:spAutoFit/>
          </a:bodyPr>
          <a:lstStyle/>
          <a:p>
            <a:pPr algn="ctr">
              <a:buFont typeface="Wingdings" pitchFamily="2" charset="2"/>
              <a:buNone/>
            </a:pPr>
            <a:r>
              <a:rPr lang="en-US" sz="3600" dirty="0" smtClean="0">
                <a:solidFill>
                  <a:srgbClr val="FDBA0C"/>
                </a:solidFill>
                <a:latin typeface="Arial Black"/>
                <a:cs typeface="Arial Black"/>
              </a:rPr>
              <a:t>We </a:t>
            </a:r>
            <a:r>
              <a:rPr lang="en-US" sz="3600" dirty="0" err="1" smtClean="0">
                <a:solidFill>
                  <a:srgbClr val="FDBA0C"/>
                </a:solidFill>
                <a:latin typeface="Arial Black"/>
                <a:cs typeface="Arial Black"/>
              </a:rPr>
              <a:t>apologise</a:t>
            </a:r>
            <a:r>
              <a:rPr lang="en-US" sz="3600" dirty="0" smtClean="0">
                <a:solidFill>
                  <a:srgbClr val="FDBA0C"/>
                </a:solidFill>
                <a:latin typeface="Arial Black"/>
                <a:cs typeface="Arial Black"/>
              </a:rPr>
              <a:t> for this</a:t>
            </a:r>
            <a:br>
              <a:rPr lang="en-US" sz="3600" dirty="0" smtClean="0">
                <a:solidFill>
                  <a:srgbClr val="FDBA0C"/>
                </a:solidFill>
                <a:latin typeface="Arial Black"/>
                <a:cs typeface="Arial Black"/>
              </a:rPr>
            </a:br>
            <a:r>
              <a:rPr lang="en-US" sz="3600" dirty="0" smtClean="0">
                <a:solidFill>
                  <a:srgbClr val="FDBA0C"/>
                </a:solidFill>
                <a:latin typeface="Arial Black"/>
                <a:cs typeface="Arial Black"/>
              </a:rPr>
              <a:t>interruption</a:t>
            </a:r>
          </a:p>
          <a:p>
            <a:pPr algn="ctr">
              <a:buFont typeface="Wingdings" pitchFamily="2" charset="2"/>
              <a:buNone/>
            </a:pPr>
            <a:endParaRPr lang="en-US" sz="3600" dirty="0">
              <a:solidFill>
                <a:srgbClr val="FDBA0C"/>
              </a:solidFill>
              <a:latin typeface="Arial Black"/>
              <a:cs typeface="Arial Black"/>
            </a:endParaRPr>
          </a:p>
          <a:p>
            <a:pPr algn="ctr">
              <a:buFont typeface="Wingdings" pitchFamily="2" charset="2"/>
              <a:buNone/>
            </a:pPr>
            <a:r>
              <a:rPr lang="en-US" sz="3600" dirty="0" smtClean="0">
                <a:solidFill>
                  <a:srgbClr val="FDBA0C"/>
                </a:solidFill>
                <a:latin typeface="Arial Black"/>
                <a:cs typeface="Arial Black"/>
              </a:rPr>
              <a:t>Normal service will be</a:t>
            </a:r>
            <a:br>
              <a:rPr lang="en-US" sz="3600" dirty="0" smtClean="0">
                <a:solidFill>
                  <a:srgbClr val="FDBA0C"/>
                </a:solidFill>
                <a:latin typeface="Arial Black"/>
                <a:cs typeface="Arial Black"/>
              </a:rPr>
            </a:br>
            <a:r>
              <a:rPr lang="en-US" sz="3600" dirty="0" smtClean="0">
                <a:solidFill>
                  <a:srgbClr val="FDBA0C"/>
                </a:solidFill>
                <a:latin typeface="Arial Black"/>
                <a:cs typeface="Arial Black"/>
              </a:rPr>
              <a:t>resumed as soon as possible</a:t>
            </a:r>
          </a:p>
        </p:txBody>
      </p:sp>
    </p:spTree>
    <p:extLst>
      <p:ext uri="{BB962C8B-B14F-4D97-AF65-F5344CB8AC3E}">
        <p14:creationId xmlns="" xmlns:p14="http://schemas.microsoft.com/office/powerpoint/2010/main" xmlns:mv="urn:schemas-microsoft-com:mac:vml" xmlns:mc="http://schemas.openxmlformats.org/markup-compatibility/2006" val="2809431868"/>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9495" y="826169"/>
            <a:ext cx="7987721" cy="2831544"/>
          </a:xfrm>
          <a:prstGeom prst="rect">
            <a:avLst/>
          </a:prstGeom>
          <a:noFill/>
        </p:spPr>
        <p:txBody>
          <a:bodyPr wrap="square" lIns="0" tIns="0" rIns="0" bIns="0" rtlCol="0">
            <a:spAutoFit/>
          </a:bodyPr>
          <a:lstStyle/>
          <a:p>
            <a:pPr>
              <a:buFont typeface="Wingdings" pitchFamily="2" charset="2"/>
              <a:buNone/>
            </a:pPr>
            <a:r>
              <a:rPr lang="en-US" sz="4000" dirty="0" smtClean="0">
                <a:solidFill>
                  <a:srgbClr val="000000"/>
                </a:solidFill>
                <a:latin typeface="Arial Black"/>
                <a:cs typeface="Arial Black"/>
              </a:rPr>
              <a:t>Rise of ‘Emerald Noir’</a:t>
            </a:r>
          </a:p>
          <a:p>
            <a:pPr>
              <a:buFont typeface="Wingdings" pitchFamily="2" charset="2"/>
              <a:buNone/>
            </a:pPr>
            <a:endParaRPr lang="en-US" sz="2000" dirty="0">
              <a:solidFill>
                <a:srgbClr val="000000"/>
              </a:solidFill>
              <a:latin typeface="Arial Black"/>
              <a:cs typeface="Arial Black"/>
            </a:endParaRPr>
          </a:p>
          <a:p>
            <a:pPr>
              <a:buFont typeface="Wingdings" pitchFamily="2" charset="2"/>
              <a:buNone/>
            </a:pPr>
            <a:r>
              <a:rPr lang="en-US" sz="4000" dirty="0" smtClean="0">
                <a:solidFill>
                  <a:srgbClr val="000000"/>
                </a:solidFill>
                <a:latin typeface="Arial Black"/>
                <a:cs typeface="Arial Black"/>
              </a:rPr>
              <a:t>Crime fiction and drama reflect people’s value conflicts</a:t>
            </a:r>
          </a:p>
        </p:txBody>
      </p:sp>
      <p:sp>
        <p:nvSpPr>
          <p:cNvPr id="8" name="TextBox 7"/>
          <p:cNvSpPr txBox="1"/>
          <p:nvPr/>
        </p:nvSpPr>
        <p:spPr>
          <a:xfrm>
            <a:off x="0" y="-419254"/>
            <a:ext cx="884858" cy="2123658"/>
          </a:xfrm>
          <a:prstGeom prst="rect">
            <a:avLst/>
          </a:prstGeom>
          <a:noFill/>
        </p:spPr>
        <p:txBody>
          <a:bodyPr wrap="none" lIns="0" tIns="0" rIns="0" bIns="0" rtlCol="0">
            <a:spAutoFit/>
          </a:bodyPr>
          <a:lstStyle/>
          <a:p>
            <a:pPr>
              <a:buFont typeface="Wingdings" pitchFamily="2" charset="2"/>
              <a:buNone/>
            </a:pPr>
            <a:r>
              <a:rPr lang="en-US" sz="13800" b="1" dirty="0" smtClean="0">
                <a:solidFill>
                  <a:srgbClr val="008000"/>
                </a:solidFill>
                <a:effectLst>
                  <a:outerShdw blurRad="25400" dist="38100" dir="2700000" algn="tl" rotWithShape="0">
                    <a:srgbClr val="000000">
                      <a:alpha val="43000"/>
                    </a:srgbClr>
                  </a:outerShdw>
                </a:effectLst>
                <a:latin typeface="Arial"/>
              </a:rPr>
              <a:t>“</a:t>
            </a:r>
          </a:p>
        </p:txBody>
      </p:sp>
      <p:sp>
        <p:nvSpPr>
          <p:cNvPr id="10" name="TextBox 9"/>
          <p:cNvSpPr txBox="1"/>
          <p:nvPr/>
        </p:nvSpPr>
        <p:spPr>
          <a:xfrm>
            <a:off x="8296132" y="4032347"/>
            <a:ext cx="884858" cy="2123658"/>
          </a:xfrm>
          <a:prstGeom prst="rect">
            <a:avLst/>
          </a:prstGeom>
          <a:noFill/>
        </p:spPr>
        <p:txBody>
          <a:bodyPr wrap="none" lIns="0" tIns="0" rIns="0" bIns="0" rtlCol="0">
            <a:spAutoFit/>
          </a:bodyPr>
          <a:lstStyle/>
          <a:p>
            <a:pPr>
              <a:buFont typeface="Wingdings" pitchFamily="2" charset="2"/>
              <a:buNone/>
            </a:pPr>
            <a:r>
              <a:rPr lang="en-US" sz="13800" b="1" dirty="0" smtClean="0">
                <a:solidFill>
                  <a:srgbClr val="008000"/>
                </a:solidFill>
                <a:effectLst>
                  <a:outerShdw blurRad="25400" dist="38100" dir="2700000" algn="tl" rotWithShape="0">
                    <a:srgbClr val="000000">
                      <a:alpha val="43000"/>
                    </a:srgbClr>
                  </a:outerShdw>
                </a:effectLst>
                <a:latin typeface="Arial"/>
              </a:rPr>
              <a:t>”</a:t>
            </a:r>
          </a:p>
        </p:txBody>
      </p:sp>
    </p:spTree>
    <p:extLst>
      <p:ext uri="{BB962C8B-B14F-4D97-AF65-F5344CB8AC3E}">
        <p14:creationId xmlns="" xmlns:p14="http://schemas.microsoft.com/office/powerpoint/2010/main" xmlns:mv="urn:schemas-microsoft-com:mac:vml" xmlns:mc="http://schemas.openxmlformats.org/markup-compatibility/2006" val="1915889580"/>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vd what richard did.jpg"/>
          <p:cNvPicPr>
            <a:picLocks/>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4792735" y="88032"/>
            <a:ext cx="3527995" cy="4859999"/>
          </a:xfrm>
          <a:prstGeom prst="rect">
            <a:avLst/>
          </a:prstGeom>
          <a:effectLst>
            <a:reflection blurRad="6350" stA="52000" endA="300" endPos="35000" dir="5400000" sy="-100000" algn="bl" rotWithShape="0"/>
          </a:effectLst>
        </p:spPr>
      </p:pic>
      <p:pic>
        <p:nvPicPr>
          <p:cNvPr id="6" name="Picture 5" descr="dvd love hate.jpg"/>
          <p:cNvPicPr>
            <a:picLocks noChangeAspect="1"/>
          </p:cNvPicPr>
          <p:nvPr/>
        </p:nvPicPr>
        <p:blipFill>
          <a:blip r:embed="rId4"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792119" y="100606"/>
            <a:ext cx="3440706" cy="4859999"/>
          </a:xfrm>
          <a:prstGeom prst="rect">
            <a:avLst/>
          </a:prstGeom>
          <a:effectLst>
            <a:reflection blurRad="6350" stA="52000" endA="300" endPos="35000" dir="5400000" sy="-100000" algn="bl" rotWithShape="0"/>
          </a:effectLst>
        </p:spPr>
      </p:pic>
    </p:spTree>
    <p:extLst>
      <p:ext uri="{BB962C8B-B14F-4D97-AF65-F5344CB8AC3E}">
        <p14:creationId xmlns="" xmlns:p14="http://schemas.microsoft.com/office/powerpoint/2010/main" xmlns:mv="urn:schemas-microsoft-com:mac:vml" xmlns:mc="http://schemas.openxmlformats.org/markup-compatibility/2006" val="1389753160"/>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v white noise screen.jpg"/>
          <p:cNvPicPr>
            <a:picLocks noChangeAspect="1"/>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0" y="0"/>
            <a:ext cx="9144000" cy="5143500"/>
          </a:xfrm>
          <a:prstGeom prst="rect">
            <a:avLst/>
          </a:prstGeom>
        </p:spPr>
      </p:pic>
      <p:sp>
        <p:nvSpPr>
          <p:cNvPr id="6" name="Rounded Rectangle 5"/>
          <p:cNvSpPr/>
          <p:nvPr/>
        </p:nvSpPr>
        <p:spPr>
          <a:xfrm>
            <a:off x="352778" y="1368779"/>
            <a:ext cx="8396111" cy="2257779"/>
          </a:xfrm>
          <a:prstGeom prst="roundRect">
            <a:avLst/>
          </a:prstGeom>
          <a:solidFill>
            <a:schemeClr val="tx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spcAft>
                <a:spcPts val="600"/>
              </a:spcAft>
            </a:pPr>
            <a:endParaRPr lang="en-US" sz="1600" dirty="0" err="1" smtClean="0">
              <a:solidFill>
                <a:srgbClr val="FFFFFF"/>
              </a:solidFill>
              <a:latin typeface="Arial"/>
            </a:endParaRPr>
          </a:p>
        </p:txBody>
      </p:sp>
      <p:sp>
        <p:nvSpPr>
          <p:cNvPr id="4" name="Rectangle 3"/>
          <p:cNvSpPr/>
          <p:nvPr/>
        </p:nvSpPr>
        <p:spPr>
          <a:xfrm>
            <a:off x="0" y="1450082"/>
            <a:ext cx="9129009" cy="2554545"/>
          </a:xfrm>
          <a:prstGeom prst="rect">
            <a:avLst/>
          </a:prstGeom>
        </p:spPr>
        <p:txBody>
          <a:bodyPr wrap="square">
            <a:spAutoFit/>
          </a:bodyPr>
          <a:lstStyle/>
          <a:p>
            <a:pPr algn="ctr"/>
            <a:r>
              <a:rPr lang="en-US" sz="4000" dirty="0" smtClean="0">
                <a:solidFill>
                  <a:srgbClr val="FFC000"/>
                </a:solidFill>
                <a:latin typeface="Arial Black"/>
                <a:cs typeface="Arial Black"/>
              </a:rPr>
              <a:t>Lost touch with values</a:t>
            </a:r>
          </a:p>
          <a:p>
            <a:pPr algn="ctr"/>
            <a:endParaRPr lang="en-US" sz="4000" dirty="0" smtClean="0">
              <a:solidFill>
                <a:srgbClr val="FFC000"/>
              </a:solidFill>
              <a:latin typeface="Arial Black"/>
              <a:cs typeface="Arial Black"/>
            </a:endParaRPr>
          </a:p>
          <a:p>
            <a:pPr algn="ctr"/>
            <a:r>
              <a:rPr lang="en-US" sz="4000" dirty="0" smtClean="0">
                <a:solidFill>
                  <a:srgbClr val="FFC000"/>
                </a:solidFill>
                <a:latin typeface="Arial Black"/>
                <a:cs typeface="Arial Black"/>
              </a:rPr>
              <a:t>No moral frame of reference </a:t>
            </a:r>
          </a:p>
          <a:p>
            <a:pPr algn="ctr"/>
            <a:endParaRPr lang="en-IE" sz="4000" dirty="0">
              <a:solidFill>
                <a:srgbClr val="FFC000"/>
              </a:solidFill>
            </a:endParaRPr>
          </a:p>
        </p:txBody>
      </p:sp>
    </p:spTree>
    <p:extLst>
      <p:ext uri="{BB962C8B-B14F-4D97-AF65-F5344CB8AC3E}">
        <p14:creationId xmlns="" xmlns:p14="http://schemas.microsoft.com/office/powerpoint/2010/main" xmlns:mv="urn:schemas-microsoft-com:mac:vml" xmlns:mc="http://schemas.openxmlformats.org/markup-compatibility/2006" val="694725803"/>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661022" y="1789760"/>
            <a:ext cx="2395446" cy="1469907"/>
          </a:xfrm>
          <a:prstGeom prst="ellipse">
            <a:avLst/>
          </a:prstGeom>
          <a:solidFill>
            <a:schemeClr val="accent1"/>
          </a:solidFill>
          <a:ln w="9525" cap="flat" cmpd="sng" algn="ctr">
            <a:solidFill>
              <a:srgbClr val="000000"/>
            </a:solidFill>
            <a:prstDash val="solid"/>
          </a:ln>
          <a:effectLst/>
        </p:spPr>
        <p:txBody>
          <a:bodyPr rtlCol="0" anchor="ctr"/>
          <a:lstStyle/>
          <a:p>
            <a:pPr algn="ctr">
              <a:defRPr/>
            </a:pPr>
            <a:endParaRPr lang="en-US" sz="900" kern="0" dirty="0">
              <a:solidFill>
                <a:srgbClr val="FFFFFF"/>
              </a:solidFill>
              <a:latin typeface="Arial"/>
            </a:endParaRPr>
          </a:p>
        </p:txBody>
      </p:sp>
      <p:sp>
        <p:nvSpPr>
          <p:cNvPr id="9" name="Rectangle 8"/>
          <p:cNvSpPr/>
          <p:nvPr/>
        </p:nvSpPr>
        <p:spPr bwMode="white">
          <a:xfrm>
            <a:off x="1066032" y="2027299"/>
            <a:ext cx="1585426" cy="754374"/>
          </a:xfrm>
          <a:prstGeom prst="rect">
            <a:avLst/>
          </a:prstGeom>
          <a:noFill/>
        </p:spPr>
        <p:txBody>
          <a:bodyPr wrap="square">
            <a:spAutoFit/>
          </a:bodyPr>
          <a:lstStyle/>
          <a:p>
            <a:pPr algn="ctr">
              <a:lnSpc>
                <a:spcPct val="130000"/>
              </a:lnSpc>
              <a:defRPr/>
            </a:pPr>
            <a:r>
              <a:rPr lang="en-US" sz="3600" b="1" kern="0" dirty="0" smtClean="0">
                <a:solidFill>
                  <a:srgbClr val="FFFFFF"/>
                </a:solidFill>
                <a:effectLst>
                  <a:outerShdw blurRad="25400" dist="25400" dir="2700000" algn="tl" rotWithShape="0">
                    <a:srgbClr val="000000">
                      <a:alpha val="43000"/>
                    </a:srgbClr>
                  </a:outerShdw>
                </a:effectLst>
                <a:latin typeface="Calibri"/>
                <a:cs typeface="Calibri"/>
              </a:rPr>
              <a:t>Simple </a:t>
            </a:r>
            <a:endParaRPr lang="en-US" sz="1600" kern="0" baseline="30000" dirty="0" smtClean="0">
              <a:solidFill>
                <a:srgbClr val="FFFFFF"/>
              </a:solidFill>
              <a:effectLst>
                <a:outerShdw blurRad="25400" dist="25400" dir="2700000" algn="tl" rotWithShape="0">
                  <a:srgbClr val="000000">
                    <a:alpha val="43000"/>
                  </a:srgbClr>
                </a:outerShdw>
              </a:effectLst>
              <a:latin typeface="Calibri"/>
              <a:cs typeface="Calibri"/>
            </a:endParaRPr>
          </a:p>
        </p:txBody>
      </p:sp>
      <p:sp>
        <p:nvSpPr>
          <p:cNvPr id="12" name="Oval 11"/>
          <p:cNvSpPr/>
          <p:nvPr/>
        </p:nvSpPr>
        <p:spPr>
          <a:xfrm>
            <a:off x="3124913" y="1806688"/>
            <a:ext cx="2395446" cy="1469907"/>
          </a:xfrm>
          <a:prstGeom prst="ellipse">
            <a:avLst/>
          </a:prstGeom>
          <a:solidFill>
            <a:srgbClr val="180091"/>
          </a:solidFill>
          <a:ln w="9525" cap="flat" cmpd="sng" algn="ctr">
            <a:solidFill>
              <a:srgbClr val="000000"/>
            </a:solidFill>
            <a:prstDash val="solid"/>
          </a:ln>
          <a:effectLst/>
        </p:spPr>
        <p:txBody>
          <a:bodyPr rtlCol="0" anchor="ctr"/>
          <a:lstStyle/>
          <a:p>
            <a:pPr algn="ctr">
              <a:defRPr/>
            </a:pPr>
            <a:endParaRPr lang="en-US" sz="900" kern="0" dirty="0">
              <a:solidFill>
                <a:srgbClr val="FFFFFF"/>
              </a:solidFill>
              <a:latin typeface="Arial"/>
            </a:endParaRPr>
          </a:p>
        </p:txBody>
      </p:sp>
      <p:sp>
        <p:nvSpPr>
          <p:cNvPr id="13" name="Rectangle 12"/>
          <p:cNvSpPr/>
          <p:nvPr/>
        </p:nvSpPr>
        <p:spPr bwMode="white">
          <a:xfrm>
            <a:off x="3382836" y="1998221"/>
            <a:ext cx="1879600" cy="812530"/>
          </a:xfrm>
          <a:prstGeom prst="rect">
            <a:avLst/>
          </a:prstGeom>
          <a:noFill/>
        </p:spPr>
        <p:txBody>
          <a:bodyPr wrap="square">
            <a:spAutoFit/>
          </a:bodyPr>
          <a:lstStyle/>
          <a:p>
            <a:pPr algn="ctr">
              <a:lnSpc>
                <a:spcPct val="130000"/>
              </a:lnSpc>
              <a:defRPr/>
            </a:pPr>
            <a:r>
              <a:rPr lang="en-US" sz="3600" b="1" kern="0" dirty="0" smtClean="0">
                <a:solidFill>
                  <a:srgbClr val="FFFFFF"/>
                </a:solidFill>
                <a:effectLst>
                  <a:outerShdw blurRad="25400" dist="25400" dir="2700000" algn="tl" rotWithShape="0">
                    <a:srgbClr val="000000">
                      <a:alpha val="43000"/>
                    </a:srgbClr>
                  </a:outerShdw>
                </a:effectLst>
                <a:latin typeface="Calibri"/>
                <a:cs typeface="Calibri"/>
              </a:rPr>
              <a:t>Genuine</a:t>
            </a:r>
            <a:endParaRPr lang="en-US" sz="1600" kern="0" baseline="30000" dirty="0" smtClean="0">
              <a:solidFill>
                <a:srgbClr val="FFFFFF"/>
              </a:solidFill>
              <a:effectLst>
                <a:outerShdw blurRad="25400" dist="25400" dir="2700000" algn="tl" rotWithShape="0">
                  <a:srgbClr val="000000">
                    <a:alpha val="43000"/>
                  </a:srgbClr>
                </a:outerShdw>
              </a:effectLst>
              <a:latin typeface="Calibri"/>
              <a:cs typeface="Calibri"/>
            </a:endParaRPr>
          </a:p>
        </p:txBody>
      </p:sp>
      <p:sp>
        <p:nvSpPr>
          <p:cNvPr id="15" name="Oval 14"/>
          <p:cNvSpPr/>
          <p:nvPr/>
        </p:nvSpPr>
        <p:spPr>
          <a:xfrm>
            <a:off x="5588804" y="1806682"/>
            <a:ext cx="2395446" cy="1469907"/>
          </a:xfrm>
          <a:prstGeom prst="ellipse">
            <a:avLst/>
          </a:prstGeom>
          <a:solidFill>
            <a:schemeClr val="accent2"/>
          </a:solidFill>
          <a:ln w="9525" cap="flat" cmpd="sng" algn="ctr">
            <a:solidFill>
              <a:srgbClr val="000000"/>
            </a:solidFill>
            <a:prstDash val="solid"/>
          </a:ln>
          <a:effectLst/>
        </p:spPr>
        <p:txBody>
          <a:bodyPr rtlCol="0" anchor="ctr"/>
          <a:lstStyle/>
          <a:p>
            <a:pPr algn="ctr">
              <a:defRPr/>
            </a:pPr>
            <a:endParaRPr lang="en-US" sz="900" kern="0" dirty="0">
              <a:solidFill>
                <a:srgbClr val="FFFFFF"/>
              </a:solidFill>
              <a:latin typeface="Arial"/>
            </a:endParaRPr>
          </a:p>
        </p:txBody>
      </p:sp>
      <p:sp>
        <p:nvSpPr>
          <p:cNvPr id="16" name="Rectangle 15"/>
          <p:cNvSpPr/>
          <p:nvPr/>
        </p:nvSpPr>
        <p:spPr bwMode="white">
          <a:xfrm>
            <a:off x="5993814" y="2027299"/>
            <a:ext cx="1585426" cy="754374"/>
          </a:xfrm>
          <a:prstGeom prst="rect">
            <a:avLst/>
          </a:prstGeom>
          <a:noFill/>
        </p:spPr>
        <p:txBody>
          <a:bodyPr wrap="square">
            <a:spAutoFit/>
          </a:bodyPr>
          <a:lstStyle/>
          <a:p>
            <a:pPr algn="ctr">
              <a:lnSpc>
                <a:spcPct val="130000"/>
              </a:lnSpc>
              <a:defRPr/>
            </a:pPr>
            <a:r>
              <a:rPr lang="en-US" sz="3600" b="1" kern="0" dirty="0" smtClean="0">
                <a:solidFill>
                  <a:srgbClr val="FFFFFF"/>
                </a:solidFill>
                <a:effectLst>
                  <a:outerShdw blurRad="25400" dist="25400" dir="2700000" algn="tl" rotWithShape="0">
                    <a:srgbClr val="000000">
                      <a:alpha val="43000"/>
                    </a:srgbClr>
                  </a:outerShdw>
                </a:effectLst>
                <a:latin typeface="Calibri"/>
                <a:cs typeface="Calibri"/>
              </a:rPr>
              <a:t>Honest </a:t>
            </a:r>
            <a:endParaRPr lang="en-US" sz="1600" kern="0" baseline="30000" dirty="0" smtClean="0">
              <a:solidFill>
                <a:srgbClr val="FFFFFF"/>
              </a:solidFill>
              <a:effectLst>
                <a:outerShdw blurRad="25400" dist="25400" dir="2700000" algn="tl" rotWithShape="0">
                  <a:srgbClr val="000000">
                    <a:alpha val="43000"/>
                  </a:srgbClr>
                </a:outerShdw>
              </a:effectLst>
              <a:latin typeface="Calibri"/>
              <a:cs typeface="Calibri"/>
            </a:endParaRPr>
          </a:p>
        </p:txBody>
      </p:sp>
    </p:spTree>
    <p:extLst>
      <p:ext uri="{BB962C8B-B14F-4D97-AF65-F5344CB8AC3E}">
        <p14:creationId xmlns="" xmlns:p14="http://schemas.microsoft.com/office/powerpoint/2010/main" xmlns:mv="urn:schemas-microsoft-com:mac:vml" xmlns:mc="http://schemas.openxmlformats.org/markup-compatibility/2006" val="694725803"/>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451062"/>
            <a:ext cx="9144000" cy="3683060"/>
          </a:xfrm>
          <a:prstGeom prst="rect">
            <a:avLst/>
          </a:prstGeom>
          <a:noFill/>
        </p:spPr>
        <p:txBody>
          <a:bodyPr wrap="square" rtlCol="0">
            <a:spAutoFit/>
          </a:bodyPr>
          <a:lstStyle/>
          <a:p>
            <a:pPr algn="ctr">
              <a:lnSpc>
                <a:spcPct val="200000"/>
              </a:lnSpc>
            </a:pPr>
            <a:r>
              <a:rPr lang="en-US" sz="4000" dirty="0" err="1" smtClean="0">
                <a:latin typeface="Arial Black"/>
                <a:cs typeface="Arial Black"/>
              </a:rPr>
              <a:t>Stabilising</a:t>
            </a:r>
            <a:r>
              <a:rPr lang="en-US" sz="4000" dirty="0" smtClean="0">
                <a:latin typeface="Arial Black"/>
                <a:cs typeface="Arial Black"/>
              </a:rPr>
              <a:t> consumer outlook</a:t>
            </a:r>
          </a:p>
          <a:p>
            <a:pPr algn="ctr">
              <a:lnSpc>
                <a:spcPct val="200000"/>
              </a:lnSpc>
            </a:pPr>
            <a:r>
              <a:rPr lang="en-US" sz="4000" dirty="0" smtClean="0">
                <a:latin typeface="Arial Black"/>
                <a:cs typeface="Arial Black"/>
              </a:rPr>
              <a:t>Evolving cultural elements</a:t>
            </a:r>
          </a:p>
          <a:p>
            <a:pPr algn="ctr">
              <a:lnSpc>
                <a:spcPct val="200000"/>
              </a:lnSpc>
            </a:pPr>
            <a:r>
              <a:rPr lang="en-US" sz="4000" dirty="0" smtClean="0">
                <a:latin typeface="Arial Black"/>
                <a:cs typeface="Arial Black"/>
              </a:rPr>
              <a:t>Implications for brands</a:t>
            </a:r>
            <a:endParaRPr lang="en-US" sz="4000" dirty="0">
              <a:latin typeface="Arial Black"/>
              <a:cs typeface="Arial Black"/>
            </a:endParaRPr>
          </a:p>
        </p:txBody>
      </p:sp>
    </p:spTree>
    <p:extLst>
      <p:ext uri="{BB962C8B-B14F-4D97-AF65-F5344CB8AC3E}">
        <p14:creationId xmlns="" xmlns:p14="http://schemas.microsoft.com/office/powerpoint/2010/main" xmlns:mv="urn:schemas-microsoft-com:mac:vml" xmlns:mc="http://schemas.openxmlformats.org/markup-compatibility/2006" val="2075658349"/>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9495" y="826169"/>
            <a:ext cx="7987721" cy="1846659"/>
          </a:xfrm>
          <a:prstGeom prst="rect">
            <a:avLst/>
          </a:prstGeom>
          <a:noFill/>
        </p:spPr>
        <p:txBody>
          <a:bodyPr wrap="square" lIns="0" tIns="0" rIns="0" bIns="0" rtlCol="0">
            <a:spAutoFit/>
          </a:bodyPr>
          <a:lstStyle/>
          <a:p>
            <a:pPr>
              <a:buFont typeface="Wingdings" pitchFamily="2" charset="2"/>
              <a:buNone/>
            </a:pPr>
            <a:r>
              <a:rPr lang="en-US" sz="4000" dirty="0" smtClean="0">
                <a:solidFill>
                  <a:srgbClr val="000000"/>
                </a:solidFill>
                <a:latin typeface="Arial Black"/>
                <a:cs typeface="Arial Black"/>
              </a:rPr>
              <a:t>Social connections have </a:t>
            </a:r>
            <a:br>
              <a:rPr lang="en-US" sz="4000" dirty="0" smtClean="0">
                <a:solidFill>
                  <a:srgbClr val="000000"/>
                </a:solidFill>
                <a:latin typeface="Arial Black"/>
                <a:cs typeface="Arial Black"/>
              </a:rPr>
            </a:br>
            <a:r>
              <a:rPr lang="en-US" sz="4000" dirty="0" smtClean="0">
                <a:solidFill>
                  <a:srgbClr val="000000"/>
                </a:solidFill>
                <a:latin typeface="Arial Black"/>
                <a:cs typeface="Arial Black"/>
              </a:rPr>
              <a:t>re-emerged as a key source of value </a:t>
            </a:r>
          </a:p>
        </p:txBody>
      </p:sp>
      <p:sp>
        <p:nvSpPr>
          <p:cNvPr id="8" name="TextBox 7"/>
          <p:cNvSpPr txBox="1"/>
          <p:nvPr/>
        </p:nvSpPr>
        <p:spPr>
          <a:xfrm>
            <a:off x="0" y="-419254"/>
            <a:ext cx="884858" cy="2123658"/>
          </a:xfrm>
          <a:prstGeom prst="rect">
            <a:avLst/>
          </a:prstGeom>
          <a:noFill/>
        </p:spPr>
        <p:txBody>
          <a:bodyPr wrap="none" lIns="0" tIns="0" rIns="0" bIns="0" rtlCol="0">
            <a:spAutoFit/>
          </a:bodyPr>
          <a:lstStyle/>
          <a:p>
            <a:pPr>
              <a:buFont typeface="Wingdings" pitchFamily="2" charset="2"/>
              <a:buNone/>
            </a:pPr>
            <a:r>
              <a:rPr lang="en-US" sz="13800" b="1" dirty="0" smtClean="0">
                <a:solidFill>
                  <a:srgbClr val="008000"/>
                </a:solidFill>
                <a:effectLst>
                  <a:outerShdw blurRad="25400" dist="38100" dir="2700000" algn="tl" rotWithShape="0">
                    <a:srgbClr val="000000">
                      <a:alpha val="43000"/>
                    </a:srgbClr>
                  </a:outerShdw>
                </a:effectLst>
                <a:latin typeface="Arial"/>
              </a:rPr>
              <a:t>“</a:t>
            </a:r>
          </a:p>
        </p:txBody>
      </p:sp>
      <p:sp>
        <p:nvSpPr>
          <p:cNvPr id="10" name="TextBox 9"/>
          <p:cNvSpPr txBox="1"/>
          <p:nvPr/>
        </p:nvSpPr>
        <p:spPr>
          <a:xfrm>
            <a:off x="8296132" y="4032347"/>
            <a:ext cx="884858" cy="2123658"/>
          </a:xfrm>
          <a:prstGeom prst="rect">
            <a:avLst/>
          </a:prstGeom>
          <a:noFill/>
        </p:spPr>
        <p:txBody>
          <a:bodyPr wrap="none" lIns="0" tIns="0" rIns="0" bIns="0" rtlCol="0">
            <a:spAutoFit/>
          </a:bodyPr>
          <a:lstStyle/>
          <a:p>
            <a:pPr>
              <a:buFont typeface="Wingdings" pitchFamily="2" charset="2"/>
              <a:buNone/>
            </a:pPr>
            <a:r>
              <a:rPr lang="en-US" sz="13800" b="1" dirty="0" smtClean="0">
                <a:solidFill>
                  <a:srgbClr val="008000"/>
                </a:solidFill>
                <a:effectLst>
                  <a:outerShdw blurRad="25400" dist="38100" dir="2700000" algn="tl" rotWithShape="0">
                    <a:srgbClr val="000000">
                      <a:alpha val="43000"/>
                    </a:srgbClr>
                  </a:outerShdw>
                </a:effectLst>
                <a:latin typeface="Arial"/>
              </a:rPr>
              <a:t>”</a:t>
            </a:r>
          </a:p>
        </p:txBody>
      </p:sp>
    </p:spTree>
    <p:extLst>
      <p:ext uri="{BB962C8B-B14F-4D97-AF65-F5344CB8AC3E}">
        <p14:creationId xmlns="" xmlns:p14="http://schemas.microsoft.com/office/powerpoint/2010/main" xmlns:mv="urn:schemas-microsoft-com:mac:vml" xmlns:mc="http://schemas.openxmlformats.org/markup-compatibility/2006" val="2774257758"/>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Oval 40"/>
          <p:cNvSpPr/>
          <p:nvPr/>
        </p:nvSpPr>
        <p:spPr>
          <a:xfrm>
            <a:off x="4668898" y="1410991"/>
            <a:ext cx="3582660" cy="2638520"/>
          </a:xfrm>
          <a:prstGeom prst="ellipse">
            <a:avLst/>
          </a:prstGeom>
          <a:solidFill>
            <a:srgbClr val="180091"/>
          </a:solidFill>
          <a:ln w="9525" cap="flat" cmpd="sng" algn="ctr">
            <a:solidFill>
              <a:srgbClr val="000000"/>
            </a:solidFill>
            <a:prstDash val="solid"/>
          </a:ln>
          <a:effectLst/>
        </p:spPr>
        <p:txBody>
          <a:bodyPr rtlCol="0" anchor="ctr"/>
          <a:lstStyle/>
          <a:p>
            <a:pPr algn="ctr">
              <a:defRPr/>
            </a:pPr>
            <a:endParaRPr lang="en-US" kern="0" dirty="0">
              <a:solidFill>
                <a:srgbClr val="FFFFFF"/>
              </a:solidFill>
              <a:latin typeface="Arial"/>
            </a:endParaRPr>
          </a:p>
        </p:txBody>
      </p:sp>
      <p:sp>
        <p:nvSpPr>
          <p:cNvPr id="4" name="Rounded Rectangle 3"/>
          <p:cNvSpPr/>
          <p:nvPr/>
        </p:nvSpPr>
        <p:spPr>
          <a:xfrm>
            <a:off x="486004" y="98640"/>
            <a:ext cx="8171993" cy="866553"/>
          </a:xfrm>
          <a:prstGeom prst="roundRect">
            <a:avLst/>
          </a:prstGeom>
          <a:solidFill>
            <a:srgbClr val="FFF0DB"/>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spcAft>
                <a:spcPts val="600"/>
              </a:spcAft>
            </a:pPr>
            <a:r>
              <a:rPr lang="en-US" sz="1600" dirty="0" smtClean="0">
                <a:solidFill>
                  <a:srgbClr val="FFFFFF"/>
                </a:solidFill>
                <a:latin typeface="Arial"/>
              </a:rPr>
              <a:t>		</a:t>
            </a:r>
          </a:p>
        </p:txBody>
      </p:sp>
      <p:sp>
        <p:nvSpPr>
          <p:cNvPr id="9" name="TextBox 8"/>
          <p:cNvSpPr txBox="1"/>
          <p:nvPr/>
        </p:nvSpPr>
        <p:spPr>
          <a:xfrm>
            <a:off x="0" y="113957"/>
            <a:ext cx="9144000" cy="738664"/>
          </a:xfrm>
          <a:prstGeom prst="rect">
            <a:avLst/>
          </a:prstGeom>
          <a:noFill/>
        </p:spPr>
        <p:txBody>
          <a:bodyPr wrap="square" lIns="0" tIns="0" rIns="0" bIns="0" rtlCol="0">
            <a:spAutoFit/>
          </a:bodyPr>
          <a:lstStyle/>
          <a:p>
            <a:pPr algn="ctr" fontAlgn="b"/>
            <a:r>
              <a:rPr lang="en-GB" sz="2400" b="1" dirty="0">
                <a:solidFill>
                  <a:srgbClr val="595959"/>
                </a:solidFill>
                <a:latin typeface="Arial"/>
                <a:cs typeface="Calibri"/>
              </a:rPr>
              <a:t>I consider it to be a sign of success or </a:t>
            </a:r>
            <a:r>
              <a:rPr lang="en-GB" sz="2400" b="1" dirty="0" smtClean="0">
                <a:solidFill>
                  <a:srgbClr val="595959"/>
                </a:solidFill>
                <a:latin typeface="Arial"/>
                <a:cs typeface="Calibri"/>
              </a:rPr>
              <a:t>accomplishment</a:t>
            </a:r>
            <a:br>
              <a:rPr lang="en-GB" sz="2400" b="1" dirty="0" smtClean="0">
                <a:solidFill>
                  <a:srgbClr val="595959"/>
                </a:solidFill>
                <a:latin typeface="Arial"/>
                <a:cs typeface="Calibri"/>
              </a:rPr>
            </a:br>
            <a:r>
              <a:rPr lang="en-GB" sz="2400" b="1" dirty="0" smtClean="0">
                <a:solidFill>
                  <a:srgbClr val="595959"/>
                </a:solidFill>
                <a:latin typeface="Arial"/>
                <a:cs typeface="Calibri"/>
              </a:rPr>
              <a:t>to </a:t>
            </a:r>
            <a:r>
              <a:rPr lang="en-GB" sz="2400" b="1" dirty="0">
                <a:solidFill>
                  <a:srgbClr val="595959"/>
                </a:solidFill>
                <a:latin typeface="Arial"/>
                <a:cs typeface="Calibri"/>
              </a:rPr>
              <a:t>have a large group of </a:t>
            </a:r>
            <a:r>
              <a:rPr lang="en-GB" sz="2400" b="1" dirty="0" smtClean="0">
                <a:solidFill>
                  <a:srgbClr val="595959"/>
                </a:solidFill>
                <a:latin typeface="Arial"/>
                <a:cs typeface="Calibri"/>
              </a:rPr>
              <a:t>friends. </a:t>
            </a:r>
            <a:r>
              <a:rPr lang="en-US" sz="2400" b="1" dirty="0" smtClean="0">
                <a:solidFill>
                  <a:srgbClr val="595959"/>
                </a:solidFill>
                <a:latin typeface="Arial"/>
                <a:cs typeface="Calibri"/>
              </a:rPr>
              <a:t>(% Agree)</a:t>
            </a:r>
            <a:endParaRPr lang="en-US" sz="2400" b="1" dirty="0">
              <a:solidFill>
                <a:srgbClr val="595959"/>
              </a:solidFill>
              <a:latin typeface="Arial"/>
              <a:cs typeface="Calibri"/>
            </a:endParaRPr>
          </a:p>
        </p:txBody>
      </p:sp>
      <p:sp>
        <p:nvSpPr>
          <p:cNvPr id="11" name="Rectangle 10"/>
          <p:cNvSpPr/>
          <p:nvPr/>
        </p:nvSpPr>
        <p:spPr>
          <a:xfrm>
            <a:off x="4633650" y="4934272"/>
            <a:ext cx="4572000" cy="215444"/>
          </a:xfrm>
          <a:prstGeom prst="rect">
            <a:avLst/>
          </a:prstGeom>
        </p:spPr>
        <p:txBody>
          <a:bodyPr>
            <a:spAutoFit/>
          </a:bodyPr>
          <a:lstStyle/>
          <a:p>
            <a:pPr marL="177800" indent="-177800" algn="r">
              <a:spcAft>
                <a:spcPts val="1200"/>
              </a:spcAft>
            </a:pPr>
            <a:r>
              <a:rPr lang="en-GB" sz="800" dirty="0" smtClean="0">
                <a:solidFill>
                  <a:srgbClr val="000000">
                    <a:lumMod val="75000"/>
                    <a:lumOff val="25000"/>
                  </a:srgbClr>
                </a:solidFill>
                <a:latin typeface="Times New Roman"/>
                <a:cs typeface="Times New Roman"/>
              </a:rPr>
              <a:t>Feeling </a:t>
            </a:r>
            <a:r>
              <a:rPr lang="en-GB" sz="800" dirty="0">
                <a:solidFill>
                  <a:srgbClr val="000000">
                    <a:lumMod val="75000"/>
                    <a:lumOff val="25000"/>
                  </a:srgbClr>
                </a:solidFill>
                <a:latin typeface="Times New Roman"/>
                <a:cs typeface="Times New Roman"/>
              </a:rPr>
              <a:t>the Pinch  2014  Base size: ROI n=500, </a:t>
            </a:r>
            <a:r>
              <a:rPr lang="en-GB" sz="800" dirty="0" smtClean="0">
                <a:solidFill>
                  <a:srgbClr val="000000">
                    <a:lumMod val="75000"/>
                    <a:lumOff val="25000"/>
                  </a:srgbClr>
                </a:solidFill>
                <a:latin typeface="Times New Roman"/>
                <a:cs typeface="Times New Roman"/>
              </a:rPr>
              <a:t>GB </a:t>
            </a:r>
            <a:r>
              <a:rPr lang="en-GB" sz="800" dirty="0">
                <a:solidFill>
                  <a:srgbClr val="000000">
                    <a:lumMod val="75000"/>
                    <a:lumOff val="25000"/>
                  </a:srgbClr>
                </a:solidFill>
                <a:latin typeface="Times New Roman"/>
                <a:cs typeface="Times New Roman"/>
              </a:rPr>
              <a:t>n=500</a:t>
            </a:r>
          </a:p>
        </p:txBody>
      </p:sp>
      <p:sp>
        <p:nvSpPr>
          <p:cNvPr id="29" name="Oval 28"/>
          <p:cNvSpPr/>
          <p:nvPr/>
        </p:nvSpPr>
        <p:spPr>
          <a:xfrm>
            <a:off x="661021" y="1405994"/>
            <a:ext cx="3582660" cy="2638520"/>
          </a:xfrm>
          <a:prstGeom prst="ellipse">
            <a:avLst/>
          </a:prstGeom>
          <a:solidFill>
            <a:srgbClr val="3C641B"/>
          </a:solidFill>
          <a:ln w="9525" cap="flat" cmpd="sng" algn="ctr">
            <a:solidFill>
              <a:srgbClr val="000000"/>
            </a:solidFill>
            <a:prstDash val="solid"/>
          </a:ln>
          <a:effectLst/>
        </p:spPr>
        <p:txBody>
          <a:bodyPr rtlCol="0" anchor="ctr"/>
          <a:lstStyle/>
          <a:p>
            <a:pPr algn="ctr">
              <a:defRPr/>
            </a:pPr>
            <a:endParaRPr lang="en-US" kern="0" dirty="0">
              <a:solidFill>
                <a:srgbClr val="FFFFFF"/>
              </a:solidFill>
              <a:latin typeface="Arial"/>
            </a:endParaRPr>
          </a:p>
        </p:txBody>
      </p:sp>
      <p:sp>
        <p:nvSpPr>
          <p:cNvPr id="30" name="Rectangle 29"/>
          <p:cNvSpPr/>
          <p:nvPr/>
        </p:nvSpPr>
        <p:spPr bwMode="white">
          <a:xfrm>
            <a:off x="1266760" y="1402020"/>
            <a:ext cx="2371183" cy="1785104"/>
          </a:xfrm>
          <a:prstGeom prst="rect">
            <a:avLst/>
          </a:prstGeom>
          <a:noFill/>
        </p:spPr>
        <p:txBody>
          <a:bodyPr wrap="square">
            <a:spAutoFit/>
          </a:bodyPr>
          <a:lstStyle/>
          <a:p>
            <a:pPr algn="ctr">
              <a:lnSpc>
                <a:spcPct val="130000"/>
              </a:lnSpc>
              <a:defRPr/>
            </a:pPr>
            <a:r>
              <a:rPr lang="en-US" sz="8800" b="1" kern="0" dirty="0" smtClean="0">
                <a:solidFill>
                  <a:srgbClr val="FFFFFF"/>
                </a:solidFill>
                <a:effectLst>
                  <a:outerShdw blurRad="25400" dist="25400" dir="2700000" algn="tl" rotWithShape="0">
                    <a:srgbClr val="000000">
                      <a:alpha val="43000"/>
                    </a:srgbClr>
                  </a:outerShdw>
                </a:effectLst>
                <a:latin typeface="Calibri"/>
                <a:cs typeface="Calibri"/>
              </a:rPr>
              <a:t>76</a:t>
            </a:r>
            <a:r>
              <a:rPr lang="en-US" sz="4800" kern="0" baseline="30000" dirty="0" smtClean="0">
                <a:solidFill>
                  <a:srgbClr val="FFFFFF"/>
                </a:solidFill>
                <a:effectLst>
                  <a:outerShdw blurRad="25400" dist="25400" dir="2700000" algn="tl" rotWithShape="0">
                    <a:srgbClr val="000000">
                      <a:alpha val="43000"/>
                    </a:srgbClr>
                  </a:outerShdw>
                </a:effectLst>
                <a:latin typeface="Calibri"/>
                <a:cs typeface="Calibri"/>
              </a:rPr>
              <a:t>%</a:t>
            </a:r>
          </a:p>
        </p:txBody>
      </p:sp>
      <p:sp>
        <p:nvSpPr>
          <p:cNvPr id="32" name="Rectangle 31"/>
          <p:cNvSpPr/>
          <p:nvPr/>
        </p:nvSpPr>
        <p:spPr bwMode="white">
          <a:xfrm>
            <a:off x="1995777" y="3564910"/>
            <a:ext cx="836083" cy="584776"/>
          </a:xfrm>
          <a:prstGeom prst="rect">
            <a:avLst/>
          </a:prstGeom>
          <a:noFill/>
        </p:spPr>
        <p:txBody>
          <a:bodyPr wrap="square">
            <a:spAutoFit/>
          </a:bodyPr>
          <a:lstStyle/>
          <a:p>
            <a:pPr algn="ctr">
              <a:defRPr/>
            </a:pPr>
            <a:r>
              <a:rPr lang="en-US" sz="2400" kern="0" baseline="30000" dirty="0" smtClean="0">
                <a:solidFill>
                  <a:srgbClr val="FFFFFF"/>
                </a:solidFill>
                <a:latin typeface="Calibri"/>
                <a:cs typeface="Calibri"/>
              </a:rPr>
              <a:t>2014</a:t>
            </a:r>
          </a:p>
          <a:p>
            <a:pPr algn="ctr">
              <a:defRPr/>
            </a:pPr>
            <a:r>
              <a:rPr lang="en-US" sz="2400" kern="0" baseline="30000" dirty="0" smtClean="0">
                <a:solidFill>
                  <a:srgbClr val="FFFFFF"/>
                </a:solidFill>
                <a:latin typeface="Calibri"/>
                <a:cs typeface="Calibri"/>
              </a:rPr>
              <a:t>Ireland</a:t>
            </a:r>
            <a:endParaRPr lang="en-US" sz="2400" kern="0" baseline="30000" dirty="0">
              <a:solidFill>
                <a:srgbClr val="FFFFFF"/>
              </a:solidFill>
              <a:latin typeface="Calibri"/>
              <a:cs typeface="Calibri"/>
            </a:endParaRPr>
          </a:p>
        </p:txBody>
      </p:sp>
      <p:sp>
        <p:nvSpPr>
          <p:cNvPr id="35" name="Rectangle 34"/>
          <p:cNvSpPr/>
          <p:nvPr/>
        </p:nvSpPr>
        <p:spPr bwMode="gray">
          <a:xfrm>
            <a:off x="4830943" y="4548608"/>
            <a:ext cx="600645" cy="338554"/>
          </a:xfrm>
          <a:prstGeom prst="rect">
            <a:avLst/>
          </a:prstGeom>
        </p:spPr>
        <p:txBody>
          <a:bodyPr wrap="none">
            <a:spAutoFit/>
          </a:bodyPr>
          <a:lstStyle/>
          <a:p>
            <a:pPr algn="ctr">
              <a:defRPr/>
            </a:pPr>
            <a:r>
              <a:rPr lang="en-US" sz="2400" kern="0" baseline="30000" dirty="0" smtClean="0">
                <a:solidFill>
                  <a:srgbClr val="FFFFFF"/>
                </a:solidFill>
                <a:latin typeface="Calibri"/>
                <a:cs typeface="Calibri"/>
              </a:rPr>
              <a:t>2014</a:t>
            </a:r>
            <a:endParaRPr lang="en-US" sz="2400" kern="0" baseline="30000" dirty="0">
              <a:solidFill>
                <a:srgbClr val="FFFFFF"/>
              </a:solidFill>
              <a:latin typeface="Calibri"/>
              <a:cs typeface="Calibri"/>
            </a:endParaRPr>
          </a:p>
        </p:txBody>
      </p:sp>
      <p:sp>
        <p:nvSpPr>
          <p:cNvPr id="38" name="Rectangle 37"/>
          <p:cNvSpPr/>
          <p:nvPr/>
        </p:nvSpPr>
        <p:spPr bwMode="white">
          <a:xfrm>
            <a:off x="5276571" y="1402020"/>
            <a:ext cx="2371183" cy="1785104"/>
          </a:xfrm>
          <a:prstGeom prst="rect">
            <a:avLst/>
          </a:prstGeom>
          <a:noFill/>
        </p:spPr>
        <p:txBody>
          <a:bodyPr wrap="square">
            <a:spAutoFit/>
          </a:bodyPr>
          <a:lstStyle/>
          <a:p>
            <a:pPr algn="ctr">
              <a:lnSpc>
                <a:spcPct val="130000"/>
              </a:lnSpc>
              <a:defRPr/>
            </a:pPr>
            <a:r>
              <a:rPr lang="en-US" sz="8800" b="1" kern="0" dirty="0" smtClean="0">
                <a:solidFill>
                  <a:srgbClr val="FFFFFF"/>
                </a:solidFill>
                <a:effectLst>
                  <a:outerShdw blurRad="25400" dist="25400" dir="2700000" algn="tl" rotWithShape="0">
                    <a:srgbClr val="000000">
                      <a:alpha val="43000"/>
                    </a:srgbClr>
                  </a:outerShdw>
                </a:effectLst>
                <a:latin typeface="Calibri"/>
                <a:cs typeface="Calibri"/>
              </a:rPr>
              <a:t>67</a:t>
            </a:r>
            <a:r>
              <a:rPr lang="en-US" sz="4800" kern="0" baseline="30000" dirty="0" smtClean="0">
                <a:solidFill>
                  <a:srgbClr val="FFFFFF"/>
                </a:solidFill>
                <a:effectLst>
                  <a:outerShdw blurRad="25400" dist="25400" dir="2700000" algn="tl" rotWithShape="0">
                    <a:srgbClr val="000000">
                      <a:alpha val="43000"/>
                    </a:srgbClr>
                  </a:outerShdw>
                </a:effectLst>
                <a:latin typeface="Calibri"/>
                <a:cs typeface="Calibri"/>
              </a:rPr>
              <a:t>%</a:t>
            </a:r>
          </a:p>
        </p:txBody>
      </p:sp>
      <p:sp>
        <p:nvSpPr>
          <p:cNvPr id="42" name="Rectangle 41"/>
          <p:cNvSpPr/>
          <p:nvPr/>
        </p:nvSpPr>
        <p:spPr bwMode="white">
          <a:xfrm>
            <a:off x="6042187" y="3564910"/>
            <a:ext cx="836083" cy="584776"/>
          </a:xfrm>
          <a:prstGeom prst="rect">
            <a:avLst/>
          </a:prstGeom>
          <a:noFill/>
        </p:spPr>
        <p:txBody>
          <a:bodyPr wrap="square">
            <a:spAutoFit/>
          </a:bodyPr>
          <a:lstStyle/>
          <a:p>
            <a:pPr algn="ctr">
              <a:defRPr/>
            </a:pPr>
            <a:r>
              <a:rPr lang="en-US" sz="2400" kern="0" baseline="30000" dirty="0" smtClean="0">
                <a:solidFill>
                  <a:srgbClr val="FFFFFF"/>
                </a:solidFill>
                <a:latin typeface="Calibri"/>
                <a:cs typeface="Calibri"/>
              </a:rPr>
              <a:t>2014</a:t>
            </a:r>
          </a:p>
          <a:p>
            <a:pPr algn="ctr">
              <a:defRPr/>
            </a:pPr>
            <a:r>
              <a:rPr lang="en-US" sz="2400" kern="0" baseline="30000" dirty="0" smtClean="0">
                <a:solidFill>
                  <a:srgbClr val="FFFFFF"/>
                </a:solidFill>
                <a:latin typeface="Calibri"/>
                <a:cs typeface="Calibri"/>
              </a:rPr>
              <a:t>GB</a:t>
            </a:r>
            <a:endParaRPr lang="en-US" sz="2400" kern="0" baseline="30000" dirty="0">
              <a:solidFill>
                <a:srgbClr val="FFFFFF"/>
              </a:solidFill>
              <a:latin typeface="Calibri"/>
              <a:cs typeface="Calibri"/>
            </a:endParaRPr>
          </a:p>
        </p:txBody>
      </p:sp>
    </p:spTree>
    <p:extLst>
      <p:ext uri="{BB962C8B-B14F-4D97-AF65-F5344CB8AC3E}">
        <p14:creationId xmlns="" xmlns:p14="http://schemas.microsoft.com/office/powerpoint/2010/main" xmlns:mv="urn:schemas-microsoft-com:mac:vml" xmlns:mc="http://schemas.openxmlformats.org/markup-compatibility/2006" val="621460528"/>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2269229" y="1371476"/>
            <a:ext cx="4655121" cy="2215991"/>
          </a:xfrm>
          <a:prstGeom prst="rect">
            <a:avLst/>
          </a:prstGeom>
          <a:noFill/>
        </p:spPr>
        <p:txBody>
          <a:bodyPr wrap="none" lIns="0" tIns="0" rIns="0" bIns="0" rtlCol="0">
            <a:spAutoFit/>
          </a:bodyPr>
          <a:lstStyle/>
          <a:p>
            <a:pPr algn="ctr"/>
            <a:r>
              <a:rPr lang="en-US" sz="3600" b="1" dirty="0" smtClean="0"/>
              <a:t>Positive </a:t>
            </a:r>
            <a:r>
              <a:rPr lang="en-US" sz="3600" b="1" dirty="0"/>
              <a:t>purpose</a:t>
            </a:r>
          </a:p>
          <a:p>
            <a:pPr algn="ctr"/>
            <a:r>
              <a:rPr lang="en-US" sz="3600" b="1" dirty="0">
                <a:solidFill>
                  <a:srgbClr val="FF0000"/>
                </a:solidFill>
              </a:rPr>
              <a:t>Cohesive community</a:t>
            </a:r>
          </a:p>
          <a:p>
            <a:pPr marL="0" indent="0" algn="ctr">
              <a:buFont typeface="Wingdings" pitchFamily="2" charset="2"/>
              <a:buNone/>
            </a:pPr>
            <a:r>
              <a:rPr lang="en-US" sz="3600" b="1" dirty="0" smtClean="0"/>
              <a:t>Dynamic identities</a:t>
            </a:r>
          </a:p>
          <a:p>
            <a:pPr marL="0" indent="0" algn="ctr">
              <a:buFont typeface="Wingdings" pitchFamily="2" charset="2"/>
              <a:buNone/>
            </a:pPr>
            <a:r>
              <a:rPr lang="en-US" sz="3600" b="1" dirty="0" smtClean="0"/>
              <a:t>Creative confidence</a:t>
            </a:r>
          </a:p>
        </p:txBody>
      </p:sp>
      <p:sp>
        <p:nvSpPr>
          <p:cNvPr id="12" name="TextBox 11"/>
          <p:cNvSpPr txBox="1"/>
          <p:nvPr/>
        </p:nvSpPr>
        <p:spPr>
          <a:xfrm>
            <a:off x="2056505" y="4158329"/>
            <a:ext cx="5080568" cy="553998"/>
          </a:xfrm>
          <a:prstGeom prst="rect">
            <a:avLst/>
          </a:prstGeom>
          <a:noFill/>
        </p:spPr>
        <p:txBody>
          <a:bodyPr wrap="none" lIns="0" tIns="0" rIns="0" bIns="0" rtlCol="0">
            <a:spAutoFit/>
          </a:bodyPr>
          <a:lstStyle/>
          <a:p>
            <a:pPr marL="0" indent="0" algn="ctr">
              <a:buFont typeface="Wingdings" pitchFamily="2" charset="2"/>
              <a:buNone/>
            </a:pPr>
            <a:r>
              <a:rPr lang="en-US" sz="3600" b="1" dirty="0" smtClean="0">
                <a:solidFill>
                  <a:srgbClr val="000000"/>
                </a:solidFill>
              </a:rPr>
              <a:t>Reframing experiences</a:t>
            </a:r>
          </a:p>
        </p:txBody>
      </p:sp>
      <p:sp>
        <p:nvSpPr>
          <p:cNvPr id="13" name="TextBox 12"/>
          <p:cNvSpPr txBox="1"/>
          <p:nvPr/>
        </p:nvSpPr>
        <p:spPr>
          <a:xfrm>
            <a:off x="2384645" y="161951"/>
            <a:ext cx="4424288" cy="553998"/>
          </a:xfrm>
          <a:prstGeom prst="rect">
            <a:avLst/>
          </a:prstGeom>
          <a:noFill/>
        </p:spPr>
        <p:txBody>
          <a:bodyPr wrap="none" lIns="0" tIns="0" rIns="0" bIns="0" rtlCol="0">
            <a:spAutoFit/>
          </a:bodyPr>
          <a:lstStyle/>
          <a:p>
            <a:pPr marL="0" indent="0">
              <a:buFont typeface="Wingdings" pitchFamily="2" charset="2"/>
              <a:buNone/>
            </a:pPr>
            <a:r>
              <a:rPr lang="en-US" sz="3600" b="1" dirty="0" smtClean="0">
                <a:solidFill>
                  <a:srgbClr val="000000"/>
                </a:solidFill>
              </a:rPr>
              <a:t>Enterprising Energy</a:t>
            </a:r>
          </a:p>
        </p:txBody>
      </p:sp>
    </p:spTree>
    <p:extLst>
      <p:ext uri="{BB962C8B-B14F-4D97-AF65-F5344CB8AC3E}">
        <p14:creationId xmlns="" xmlns:p14="http://schemas.microsoft.com/office/powerpoint/2010/main" xmlns:mv="urn:schemas-microsoft-com:mac:vml" xmlns:mc="http://schemas.openxmlformats.org/markup-compatibility/2006" val="2277496161"/>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Autofit/>
          </a:bodyPr>
          <a:lstStyle/>
          <a:p>
            <a:r>
              <a:rPr lang="en-GB" dirty="0" smtClean="0"/>
              <a:t>Cohesive Communities provide a platform for people to connect</a:t>
            </a:r>
            <a:endParaRPr lang="en-GB" dirty="0"/>
          </a:p>
        </p:txBody>
      </p:sp>
      <p:pic>
        <p:nvPicPr>
          <p:cNvPr id="5" name="Picture 4" descr="OFFALY HURLER.bmp"/>
          <p:cNvPicPr>
            <a:picLocks noChangeAspect="1"/>
          </p:cNvPicPr>
          <p:nvPr/>
        </p:nvPicPr>
        <p:blipFill>
          <a:blip r:embed="rId3" cstate="print"/>
          <a:stretch>
            <a:fillRect/>
          </a:stretch>
        </p:blipFill>
        <p:spPr>
          <a:xfrm rot="21138707">
            <a:off x="784540" y="1377330"/>
            <a:ext cx="3944985" cy="2880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026" name="il_fi" descr="http://www.theliberty.ie/wp-content/uploads/2010/12/Bbrogan.jpg"/>
          <p:cNvPicPr>
            <a:picLocks noChangeAspect="1" noChangeArrowheads="1"/>
          </p:cNvPicPr>
          <p:nvPr/>
        </p:nvPicPr>
        <p:blipFill>
          <a:blip r:embed="rId4" cstate="print"/>
          <a:srcRect/>
          <a:stretch>
            <a:fillRect/>
          </a:stretch>
        </p:blipFill>
        <p:spPr bwMode="auto">
          <a:xfrm rot="20832556">
            <a:off x="4876608" y="1505585"/>
            <a:ext cx="3957846" cy="3240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 xmlns:p14="http://schemas.microsoft.com/office/powerpoint/2010/main" xmlns:mv="urn:schemas-microsoft-com:mac:vml" xmlns:mc="http://schemas.openxmlformats.org/markup-compatibility/2006" val="1961584441"/>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zspace2.jpg"/>
          <p:cNvPicPr>
            <a:picLocks noChangeAspect="1"/>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475663" y="0"/>
            <a:ext cx="10142133" cy="5145020"/>
          </a:xfrm>
          <a:prstGeom prst="rect">
            <a:avLst/>
          </a:prstGeom>
        </p:spPr>
      </p:pic>
      <p:pic>
        <p:nvPicPr>
          <p:cNvPr id="4" name="Picture 3" descr="Danielle Romeril Collection Lo,Photo Credit - Andrew Nuding.jpg"/>
          <p:cNvPicPr>
            <a:picLocks noChangeAspect="1"/>
          </p:cNvPicPr>
          <p:nvPr/>
        </p:nvPicPr>
        <p:blipFill>
          <a:blip r:embed="rId4"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5387954" y="147971"/>
            <a:ext cx="3661527" cy="48845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Mabos-2.jpg"/>
          <p:cNvPicPr>
            <a:picLocks noChangeAspect="1"/>
          </p:cNvPicPr>
          <p:nvPr/>
        </p:nvPicPr>
        <p:blipFill>
          <a:blip r:embed="rId5"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248922" y="283608"/>
            <a:ext cx="6808934" cy="45392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descr="cigar_boxes.jpg"/>
          <p:cNvPicPr>
            <a:picLocks noChangeAspect="1"/>
          </p:cNvPicPr>
          <p:nvPr/>
        </p:nvPicPr>
        <p:blipFill rotWithShape="1">
          <a:blip r:embed="rId6" cstate="print">
            <a:extLst>
              <a:ext uri="{28A0092B-C50C-407E-A947-70E740481C1C}">
                <a14:useLocalDpi xmlns="" xmlns:a14="http://schemas.microsoft.com/office/drawing/2010/main" xmlns:mv="urn:schemas-microsoft-com:mac:vml" xmlns:mc="http://schemas.openxmlformats.org/markup-compatibility/2006" val="0"/>
              </a:ext>
            </a:extLst>
          </a:blip>
          <a:srcRect l="-539" r="539" b="18969"/>
          <a:stretch/>
        </p:blipFill>
        <p:spPr>
          <a:xfrm>
            <a:off x="1167659" y="468572"/>
            <a:ext cx="6858000" cy="41678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p14="http://schemas.microsoft.com/office/powerpoint/2010/main" xmlns:mv="urn:schemas-microsoft-com:mac:vml" xmlns:mc="http://schemas.openxmlformats.org/markup-compatibility/2006" val="264378458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ap ireland-only-satellite-map-768-high.png"/>
          <p:cNvPicPr>
            <a:picLocks noChangeAspect="1"/>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0" y="0"/>
            <a:ext cx="9219938" cy="5328000"/>
          </a:xfrm>
          <a:prstGeom prst="rect">
            <a:avLst/>
          </a:prstGeom>
        </p:spPr>
      </p:pic>
      <p:sp>
        <p:nvSpPr>
          <p:cNvPr id="6" name="Title 8"/>
          <p:cNvSpPr txBox="1">
            <a:spLocks/>
          </p:cNvSpPr>
          <p:nvPr/>
        </p:nvSpPr>
        <p:spPr>
          <a:xfrm>
            <a:off x="609600" y="320279"/>
            <a:ext cx="8229600" cy="504067"/>
          </a:xfrm>
          <a:prstGeom prst="rect">
            <a:avLst/>
          </a:prstGeom>
        </p:spPr>
        <p:txBody>
          <a:bodyPr vert="horz" lIns="0" tIns="45720" rIns="0" bIns="45720" rtlCol="0" anchor="ctr">
            <a:normAutofit fontScale="97500"/>
          </a:bodyPr>
          <a:lstStyle>
            <a:lvl1pPr algn="l" defTabSz="914400" rtl="0" eaLnBrk="1" latinLnBrk="0" hangingPunct="1">
              <a:spcBef>
                <a:spcPct val="0"/>
              </a:spcBef>
              <a:buNone/>
              <a:defRPr sz="2800" b="0" kern="1200">
                <a:solidFill>
                  <a:schemeClr val="tx2">
                    <a:lumMod val="65000"/>
                    <a:lumOff val="35000"/>
                  </a:schemeClr>
                </a:solidFill>
                <a:latin typeface="Georgia"/>
                <a:ea typeface="+mj-ea"/>
                <a:cs typeface="Georgia"/>
              </a:defRPr>
            </a:lvl1pPr>
          </a:lstStyle>
          <a:p>
            <a:r>
              <a:rPr lang="en-GB" b="1" dirty="0">
                <a:solidFill>
                  <a:srgbClr val="83D044"/>
                </a:solidFill>
                <a:effectLst>
                  <a:outerShdw blurRad="25400" dist="25400" dir="2700000" algn="tl" rotWithShape="0">
                    <a:srgbClr val="000000">
                      <a:alpha val="43000"/>
                    </a:srgbClr>
                  </a:outerShdw>
                </a:effectLst>
                <a:latin typeface="Calibri"/>
                <a:cs typeface="Calibri"/>
              </a:rPr>
              <a:t>F</a:t>
            </a:r>
            <a:r>
              <a:rPr lang="en-GB" b="1" dirty="0" smtClean="0">
                <a:solidFill>
                  <a:srgbClr val="83D044"/>
                </a:solidFill>
                <a:effectLst>
                  <a:outerShdw blurRad="25400" dist="25400" dir="2700000" algn="tl" rotWithShape="0">
                    <a:srgbClr val="000000">
                      <a:alpha val="43000"/>
                    </a:srgbClr>
                  </a:outerShdw>
                </a:effectLst>
                <a:latin typeface="Calibri"/>
                <a:cs typeface="Calibri"/>
              </a:rPr>
              <a:t>urther enhanced by technologies</a:t>
            </a:r>
            <a:endParaRPr lang="en-GB" b="1" dirty="0">
              <a:solidFill>
                <a:srgbClr val="83D044"/>
              </a:solidFill>
              <a:effectLst>
                <a:outerShdw blurRad="25400" dist="25400" dir="2700000" algn="tl" rotWithShape="0">
                  <a:srgbClr val="000000">
                    <a:alpha val="43000"/>
                  </a:srgbClr>
                </a:outerShdw>
              </a:effectLst>
              <a:latin typeface="Calibri"/>
              <a:cs typeface="Calibri"/>
            </a:endParaRPr>
          </a:p>
        </p:txBody>
      </p:sp>
      <p:sp>
        <p:nvSpPr>
          <p:cNvPr id="8" name="TextBox 7"/>
          <p:cNvSpPr txBox="1"/>
          <p:nvPr/>
        </p:nvSpPr>
        <p:spPr>
          <a:xfrm>
            <a:off x="640583" y="1509580"/>
            <a:ext cx="3305502" cy="2973122"/>
          </a:xfrm>
          <a:prstGeom prst="rect">
            <a:avLst/>
          </a:prstGeom>
          <a:noFill/>
        </p:spPr>
        <p:txBody>
          <a:bodyPr wrap="square" lIns="0" tIns="0" rIns="0" bIns="0" rtlCol="0">
            <a:spAutoFit/>
          </a:bodyPr>
          <a:lstStyle/>
          <a:p>
            <a:pPr marL="0" indent="0" algn="ctr">
              <a:lnSpc>
                <a:spcPct val="80000"/>
              </a:lnSpc>
              <a:buFont typeface="Wingdings" pitchFamily="2" charset="2"/>
              <a:buNone/>
            </a:pPr>
            <a:r>
              <a:rPr lang="en-GB" sz="3600" dirty="0" smtClean="0">
                <a:solidFill>
                  <a:schemeClr val="bg2"/>
                </a:solidFill>
                <a:effectLst>
                  <a:outerShdw blurRad="31750" dist="38100" dir="2700000" algn="tl" rotWithShape="0">
                    <a:srgbClr val="000000">
                      <a:alpha val="43000"/>
                    </a:srgbClr>
                  </a:outerShdw>
                </a:effectLst>
                <a:latin typeface="Calibri"/>
                <a:cs typeface="Calibri"/>
              </a:rPr>
              <a:t>Ireland has the </a:t>
            </a:r>
            <a:r>
              <a:rPr lang="en-GB" sz="9600" b="1" dirty="0" smtClean="0">
                <a:solidFill>
                  <a:srgbClr val="83D044"/>
                </a:solidFill>
                <a:effectLst>
                  <a:outerShdw blurRad="31750" dist="38100" dir="2700000" algn="tl" rotWithShape="0">
                    <a:srgbClr val="000000">
                      <a:alpha val="43000"/>
                    </a:srgbClr>
                  </a:outerShdw>
                </a:effectLst>
                <a:latin typeface="Arial Black"/>
                <a:cs typeface="Arial Black"/>
              </a:rPr>
              <a:t>10</a:t>
            </a:r>
            <a:r>
              <a:rPr lang="en-GB" sz="9600" b="1" baseline="30000" dirty="0" smtClean="0">
                <a:solidFill>
                  <a:srgbClr val="83D044"/>
                </a:solidFill>
                <a:effectLst>
                  <a:outerShdw blurRad="31750" dist="38100" dir="2700000" algn="tl" rotWithShape="0">
                    <a:srgbClr val="000000">
                      <a:alpha val="43000"/>
                    </a:srgbClr>
                  </a:outerShdw>
                </a:effectLst>
                <a:latin typeface="Arial Black"/>
                <a:cs typeface="Arial Black"/>
              </a:rPr>
              <a:t>th</a:t>
            </a:r>
            <a:r>
              <a:rPr lang="en-GB" sz="6600" dirty="0">
                <a:solidFill>
                  <a:schemeClr val="bg2"/>
                </a:solidFill>
                <a:effectLst>
                  <a:outerShdw blurRad="31750" dist="38100" dir="2700000" algn="tl" rotWithShape="0">
                    <a:srgbClr val="000000">
                      <a:alpha val="43000"/>
                    </a:srgbClr>
                  </a:outerShdw>
                </a:effectLst>
                <a:latin typeface="Calibri"/>
                <a:cs typeface="Calibri"/>
              </a:rPr>
              <a:t/>
            </a:r>
            <a:br>
              <a:rPr lang="en-GB" sz="6600" dirty="0">
                <a:solidFill>
                  <a:schemeClr val="bg2"/>
                </a:solidFill>
                <a:effectLst>
                  <a:outerShdw blurRad="31750" dist="38100" dir="2700000" algn="tl" rotWithShape="0">
                    <a:srgbClr val="000000">
                      <a:alpha val="43000"/>
                    </a:srgbClr>
                  </a:outerShdw>
                </a:effectLst>
                <a:latin typeface="Calibri"/>
                <a:cs typeface="Calibri"/>
              </a:rPr>
            </a:br>
            <a:r>
              <a:rPr lang="en-GB" sz="3600" dirty="0" smtClean="0">
                <a:solidFill>
                  <a:schemeClr val="bg2"/>
                </a:solidFill>
                <a:effectLst>
                  <a:outerShdw blurRad="31750" dist="38100" dir="2700000" algn="tl" rotWithShape="0">
                    <a:srgbClr val="000000">
                      <a:alpha val="43000"/>
                    </a:srgbClr>
                  </a:outerShdw>
                </a:effectLst>
                <a:latin typeface="Calibri"/>
                <a:cs typeface="Calibri"/>
              </a:rPr>
              <a:t>highest number </a:t>
            </a:r>
            <a:br>
              <a:rPr lang="en-GB" sz="3600" dirty="0" smtClean="0">
                <a:solidFill>
                  <a:schemeClr val="bg2"/>
                </a:solidFill>
                <a:effectLst>
                  <a:outerShdw blurRad="31750" dist="38100" dir="2700000" algn="tl" rotWithShape="0">
                    <a:srgbClr val="000000">
                      <a:alpha val="43000"/>
                    </a:srgbClr>
                  </a:outerShdw>
                </a:effectLst>
                <a:latin typeface="Calibri"/>
                <a:cs typeface="Calibri"/>
              </a:rPr>
            </a:br>
            <a:r>
              <a:rPr lang="en-GB" sz="3600" dirty="0" smtClean="0">
                <a:solidFill>
                  <a:schemeClr val="bg2"/>
                </a:solidFill>
                <a:effectLst>
                  <a:outerShdw blurRad="31750" dist="38100" dir="2700000" algn="tl" rotWithShape="0">
                    <a:srgbClr val="000000">
                      <a:alpha val="43000"/>
                    </a:srgbClr>
                  </a:outerShdw>
                </a:effectLst>
                <a:latin typeface="Calibri"/>
                <a:cs typeface="Calibri"/>
              </a:rPr>
              <a:t>of Twitter users</a:t>
            </a:r>
            <a:br>
              <a:rPr lang="en-GB" sz="3600" dirty="0" smtClean="0">
                <a:solidFill>
                  <a:schemeClr val="bg2"/>
                </a:solidFill>
                <a:effectLst>
                  <a:outerShdw blurRad="31750" dist="38100" dir="2700000" algn="tl" rotWithShape="0">
                    <a:srgbClr val="000000">
                      <a:alpha val="43000"/>
                    </a:srgbClr>
                  </a:outerShdw>
                </a:effectLst>
                <a:latin typeface="Calibri"/>
                <a:cs typeface="Calibri"/>
              </a:rPr>
            </a:br>
            <a:r>
              <a:rPr lang="en-GB" sz="3600" dirty="0" smtClean="0">
                <a:solidFill>
                  <a:schemeClr val="bg2"/>
                </a:solidFill>
                <a:effectLst>
                  <a:outerShdw blurRad="31750" dist="38100" dir="2700000" algn="tl" rotWithShape="0">
                    <a:srgbClr val="000000">
                      <a:alpha val="43000"/>
                    </a:srgbClr>
                  </a:outerShdw>
                </a:effectLst>
                <a:latin typeface="Calibri"/>
                <a:cs typeface="Calibri"/>
              </a:rPr>
              <a:t>per capita</a:t>
            </a:r>
          </a:p>
        </p:txBody>
      </p:sp>
    </p:spTree>
    <p:extLst>
      <p:ext uri="{BB962C8B-B14F-4D97-AF65-F5344CB8AC3E}">
        <p14:creationId xmlns="" xmlns:p14="http://schemas.microsoft.com/office/powerpoint/2010/main" xmlns:mv="urn:schemas-microsoft-com:mac:vml" xmlns:mc="http://schemas.openxmlformats.org/markup-compatibility/2006" val="1354963634"/>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GB" dirty="0" smtClean="0"/>
              <a:t>Brands are taking notice of community energies</a:t>
            </a:r>
            <a:endParaRPr lang="en-GB" dirty="0"/>
          </a:p>
        </p:txBody>
      </p:sp>
      <p:sp>
        <p:nvSpPr>
          <p:cNvPr id="14" name="Content Placeholder 13"/>
          <p:cNvSpPr>
            <a:spLocks noGrp="1"/>
          </p:cNvSpPr>
          <p:nvPr>
            <p:ph sz="quarter" idx="14"/>
          </p:nvPr>
        </p:nvSpPr>
        <p:spPr/>
        <p:txBody>
          <a:bodyPr>
            <a:normAutofit/>
          </a:bodyPr>
          <a:lstStyle/>
          <a:p>
            <a:endParaRPr lang="en-GB" dirty="0">
              <a:latin typeface="Calibri"/>
              <a:cs typeface="Calibri"/>
            </a:endParaRPr>
          </a:p>
          <a:p>
            <a:endParaRPr lang="en-GB" dirty="0">
              <a:latin typeface="Calibri"/>
              <a:cs typeface="Calibri"/>
            </a:endParaRPr>
          </a:p>
        </p:txBody>
      </p:sp>
      <p:sp>
        <p:nvSpPr>
          <p:cNvPr id="9" name="Content Placeholder 6"/>
          <p:cNvSpPr txBox="1">
            <a:spLocks/>
          </p:cNvSpPr>
          <p:nvPr/>
        </p:nvSpPr>
        <p:spPr>
          <a:xfrm>
            <a:off x="611566" y="1803011"/>
            <a:ext cx="3965468" cy="1658252"/>
          </a:xfrm>
          <a:prstGeom prst="rect">
            <a:avLst/>
          </a:prstGeom>
        </p:spPr>
        <p:txBody>
          <a:bodyPr anchor="ctr"/>
          <a:lstStyle>
            <a:lvl1pPr marL="0" indent="0" algn="l" defTabSz="914400" rtl="0" eaLnBrk="1" latinLnBrk="0" hangingPunct="1">
              <a:spcBef>
                <a:spcPct val="20000"/>
              </a:spcBef>
              <a:buFont typeface="Arial" pitchFamily="34" charset="0"/>
              <a:buNone/>
              <a:defRPr sz="1600" b="0" i="0" kern="1200">
                <a:solidFill>
                  <a:srgbClr val="595959"/>
                </a:solidFill>
                <a:latin typeface="Georgia"/>
                <a:ea typeface="+mn-ea"/>
                <a:cs typeface="Arial"/>
              </a:defRPr>
            </a:lvl1pPr>
            <a:lvl2pPr marL="457200" indent="0" algn="l" defTabSz="914400" rtl="0" eaLnBrk="1" latinLnBrk="0" hangingPunct="1">
              <a:spcBef>
                <a:spcPct val="20000"/>
              </a:spcBef>
              <a:buFont typeface="Arial" pitchFamily="34" charset="0"/>
              <a:buNone/>
              <a:defRPr sz="1600" b="0" i="0" kern="1200">
                <a:solidFill>
                  <a:srgbClr val="595959"/>
                </a:solidFill>
                <a:latin typeface="Georgia"/>
                <a:ea typeface="+mn-ea"/>
                <a:cs typeface="Arial"/>
              </a:defRPr>
            </a:lvl2pPr>
            <a:lvl3pPr marL="914400" indent="0" algn="l" defTabSz="914400" rtl="0" eaLnBrk="1" latinLnBrk="0" hangingPunct="1">
              <a:spcBef>
                <a:spcPct val="20000"/>
              </a:spcBef>
              <a:buFont typeface="Arial" pitchFamily="34" charset="0"/>
              <a:buNone/>
              <a:defRPr sz="1600" b="0" i="0" kern="1200">
                <a:solidFill>
                  <a:srgbClr val="595959"/>
                </a:solidFill>
                <a:latin typeface="Georgia"/>
                <a:ea typeface="+mn-ea"/>
                <a:cs typeface="Arial"/>
              </a:defRPr>
            </a:lvl3pPr>
            <a:lvl4pPr marL="1371600" indent="0" algn="l" defTabSz="914400" rtl="0" eaLnBrk="1" latinLnBrk="0" hangingPunct="1">
              <a:spcBef>
                <a:spcPct val="20000"/>
              </a:spcBef>
              <a:buFont typeface="Arial" pitchFamily="34" charset="0"/>
              <a:buNone/>
              <a:defRPr sz="1600" b="0" i="0" kern="1200">
                <a:solidFill>
                  <a:srgbClr val="595959"/>
                </a:solidFill>
                <a:latin typeface="Georgia"/>
                <a:ea typeface="+mn-ea"/>
                <a:cs typeface="Arial"/>
              </a:defRPr>
            </a:lvl4pPr>
            <a:lvl5pPr marL="1828800" indent="0" algn="l" defTabSz="914400" rtl="0" eaLnBrk="1" latinLnBrk="0" hangingPunct="1">
              <a:spcBef>
                <a:spcPct val="20000"/>
              </a:spcBef>
              <a:buFont typeface="Arial" pitchFamily="34" charset="0"/>
              <a:buNone/>
              <a:defRPr sz="1600" b="0" i="0" kern="1200">
                <a:solidFill>
                  <a:srgbClr val="595959"/>
                </a:solidFill>
                <a:latin typeface="Georgia"/>
                <a:ea typeface="+mn-ea"/>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endParaRPr lang="en-GB" sz="2400" dirty="0" smtClean="0">
              <a:latin typeface="Calibri"/>
              <a:cs typeface="Calibri"/>
            </a:endParaRPr>
          </a:p>
          <a:p>
            <a:pPr algn="ctr"/>
            <a:endParaRPr lang="en-GB" sz="2400" dirty="0">
              <a:latin typeface="Calibri"/>
            </a:endParaRPr>
          </a:p>
          <a:p>
            <a:pPr algn="ctr"/>
            <a:endParaRPr lang="en-GB" sz="2400" dirty="0">
              <a:latin typeface="Calibri"/>
            </a:endParaRPr>
          </a:p>
        </p:txBody>
      </p:sp>
      <p:pic>
        <p:nvPicPr>
          <p:cNvPr id="7" name="Picture 5"/>
          <p:cNvPicPr>
            <a:picLocks noChangeAspect="1" noChangeArrowheads="1"/>
          </p:cNvPicPr>
          <p:nvPr/>
        </p:nvPicPr>
        <p:blipFill>
          <a:blip r:embed="rId3" cstate="email">
            <a:extLst>
              <a:ext uri="{28A0092B-C50C-407E-A947-70E740481C1C}">
                <a14:useLocalDpi xmlns="" xmlns:a14="http://schemas.microsoft.com/office/drawing/2010/main" xmlns:mv="urn:schemas-microsoft-com:mac:vml" xmlns:mc="http://schemas.openxmlformats.org/markup-compatibility/2006"/>
              </a:ext>
            </a:extLst>
          </a:blip>
          <a:srcRect/>
          <a:stretch>
            <a:fillRect/>
          </a:stretch>
        </p:blipFill>
        <p:spPr bwMode="auto">
          <a:xfrm>
            <a:off x="1306125" y="1237603"/>
            <a:ext cx="6718229" cy="3063962"/>
          </a:xfrm>
          <a:prstGeom prst="rect">
            <a:avLst/>
          </a:prstGeom>
          <a:noFill/>
          <a:ln w="9525">
            <a:noFill/>
            <a:miter lim="800000"/>
            <a:headEnd/>
            <a:tailEnd/>
          </a:ln>
        </p:spPr>
      </p:pic>
    </p:spTree>
    <p:extLst>
      <p:ext uri="{BB962C8B-B14F-4D97-AF65-F5344CB8AC3E}">
        <p14:creationId xmlns="" xmlns:p14="http://schemas.microsoft.com/office/powerpoint/2010/main" xmlns:mv="urn:schemas-microsoft-com:mac:vml" xmlns:mc="http://schemas.openxmlformats.org/markup-compatibility/2006" val="587730840"/>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hevron 6"/>
          <p:cNvSpPr/>
          <p:nvPr/>
        </p:nvSpPr>
        <p:spPr>
          <a:xfrm>
            <a:off x="148330" y="2190847"/>
            <a:ext cx="1531363" cy="1066182"/>
          </a:xfrm>
          <a:prstGeom prst="chevron">
            <a:avLst>
              <a:gd name="adj" fmla="val 37041"/>
            </a:avLst>
          </a:prstGeom>
          <a:solidFill>
            <a:srgbClr val="6F9931"/>
          </a:solidFill>
          <a:ln>
            <a:no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36000" tIns="0" rIns="0" bIns="0" rtlCol="0" anchor="ctr" anchorCtr="0">
            <a:noAutofit/>
          </a:bodyPr>
          <a:lstStyle/>
          <a:p>
            <a:pPr algn="l">
              <a:spcAft>
                <a:spcPts val="600"/>
              </a:spcAft>
            </a:pPr>
            <a:endParaRPr lang="en-US" sz="900" b="0" i="0" dirty="0" smtClean="0">
              <a:effectLst>
                <a:outerShdw blurRad="50800" dist="38100" dir="2700000">
                  <a:srgbClr val="000000">
                    <a:alpha val="43000"/>
                  </a:srgbClr>
                </a:outerShdw>
              </a:effectLst>
              <a:latin typeface="Arial"/>
              <a:cs typeface="Arial"/>
            </a:endParaRPr>
          </a:p>
        </p:txBody>
      </p:sp>
      <p:sp>
        <p:nvSpPr>
          <p:cNvPr id="8" name="TextBox 7"/>
          <p:cNvSpPr txBox="1"/>
          <p:nvPr/>
        </p:nvSpPr>
        <p:spPr>
          <a:xfrm>
            <a:off x="1948090" y="2077607"/>
            <a:ext cx="6953940" cy="1292662"/>
          </a:xfrm>
          <a:prstGeom prst="rect">
            <a:avLst/>
          </a:prstGeom>
          <a:noFill/>
        </p:spPr>
        <p:txBody>
          <a:bodyPr wrap="square" lIns="0" tIns="0" rIns="0" bIns="0" rtlCol="0" anchor="ctr">
            <a:spAutoFit/>
          </a:bodyPr>
          <a:lstStyle/>
          <a:p>
            <a:r>
              <a:rPr lang="en-GB" sz="2800" dirty="0">
                <a:latin typeface="Arial Black"/>
                <a:cs typeface="Arial Black"/>
              </a:rPr>
              <a:t>It is essential to ensure that your brand has a core </a:t>
            </a:r>
            <a:r>
              <a:rPr lang="en-GB" sz="2800" dirty="0" smtClean="0">
                <a:latin typeface="Arial Black"/>
                <a:cs typeface="Arial Black"/>
              </a:rPr>
              <a:t>meaning - a </a:t>
            </a:r>
            <a:br>
              <a:rPr lang="en-GB" sz="2800" dirty="0" smtClean="0">
                <a:latin typeface="Arial Black"/>
                <a:cs typeface="Arial Black"/>
              </a:rPr>
            </a:br>
            <a:r>
              <a:rPr lang="en-GB" sz="2800" dirty="0" smtClean="0">
                <a:latin typeface="Arial Black"/>
                <a:cs typeface="Arial Black"/>
              </a:rPr>
              <a:t>purpose </a:t>
            </a:r>
            <a:r>
              <a:rPr lang="en-GB" sz="2800" dirty="0">
                <a:latin typeface="Arial Black"/>
                <a:cs typeface="Arial Black"/>
              </a:rPr>
              <a:t>and </a:t>
            </a:r>
            <a:r>
              <a:rPr lang="en-GB" sz="2800" dirty="0" smtClean="0">
                <a:latin typeface="Arial Black"/>
                <a:cs typeface="Arial Black"/>
              </a:rPr>
              <a:t>soul.</a:t>
            </a:r>
          </a:p>
        </p:txBody>
      </p:sp>
    </p:spTree>
    <p:extLst>
      <p:ext uri="{BB962C8B-B14F-4D97-AF65-F5344CB8AC3E}">
        <p14:creationId xmlns="" xmlns:p14="http://schemas.microsoft.com/office/powerpoint/2010/main" xmlns:mv="urn:schemas-microsoft-com:mac:vml" xmlns:mc="http://schemas.openxmlformats.org/markup-compatibility/2006" val="3675884676"/>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hevron 6"/>
          <p:cNvSpPr/>
          <p:nvPr/>
        </p:nvSpPr>
        <p:spPr>
          <a:xfrm>
            <a:off x="148330" y="2190847"/>
            <a:ext cx="1531363" cy="1066182"/>
          </a:xfrm>
          <a:prstGeom prst="chevron">
            <a:avLst>
              <a:gd name="adj" fmla="val 37041"/>
            </a:avLst>
          </a:prstGeom>
          <a:solidFill>
            <a:srgbClr val="6F9931"/>
          </a:solidFill>
          <a:ln>
            <a:no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36000" tIns="0" rIns="0" bIns="0" rtlCol="0" anchor="ctr" anchorCtr="0">
            <a:noAutofit/>
          </a:bodyPr>
          <a:lstStyle/>
          <a:p>
            <a:pPr algn="l">
              <a:spcAft>
                <a:spcPts val="600"/>
              </a:spcAft>
            </a:pPr>
            <a:endParaRPr lang="en-US" sz="900" b="0" i="0" dirty="0" smtClean="0">
              <a:effectLst>
                <a:outerShdw blurRad="50800" dist="38100" dir="2700000">
                  <a:srgbClr val="000000">
                    <a:alpha val="43000"/>
                  </a:srgbClr>
                </a:outerShdw>
              </a:effectLst>
              <a:latin typeface="Arial"/>
              <a:cs typeface="Arial"/>
            </a:endParaRPr>
          </a:p>
        </p:txBody>
      </p:sp>
      <p:sp>
        <p:nvSpPr>
          <p:cNvPr id="8" name="TextBox 7"/>
          <p:cNvSpPr txBox="1"/>
          <p:nvPr/>
        </p:nvSpPr>
        <p:spPr>
          <a:xfrm>
            <a:off x="1959430" y="2077608"/>
            <a:ext cx="6953940" cy="1292662"/>
          </a:xfrm>
          <a:prstGeom prst="rect">
            <a:avLst/>
          </a:prstGeom>
          <a:noFill/>
        </p:spPr>
        <p:txBody>
          <a:bodyPr wrap="square" lIns="0" tIns="0" rIns="0" bIns="0" rtlCol="0" anchor="ctr">
            <a:spAutoFit/>
          </a:bodyPr>
          <a:lstStyle/>
          <a:p>
            <a:r>
              <a:rPr lang="en-GB" sz="2800" dirty="0" smtClean="0">
                <a:latin typeface="Arial Black"/>
                <a:cs typeface="Arial Black"/>
              </a:rPr>
              <a:t>It is no longer about building brands, it is now about building brand communities </a:t>
            </a:r>
            <a:endParaRPr lang="en-GB" sz="2800" dirty="0">
              <a:latin typeface="Arial Black"/>
              <a:cs typeface="Arial Black"/>
            </a:endParaRPr>
          </a:p>
        </p:txBody>
      </p:sp>
    </p:spTree>
    <p:extLst>
      <p:ext uri="{BB962C8B-B14F-4D97-AF65-F5344CB8AC3E}">
        <p14:creationId xmlns="" xmlns:p14="http://schemas.microsoft.com/office/powerpoint/2010/main" xmlns:mv="urn:schemas-microsoft-com:mac:vml" xmlns:mc="http://schemas.openxmlformats.org/markup-compatibility/2006" val="501209970"/>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269229" y="1371476"/>
            <a:ext cx="4655121" cy="2215991"/>
          </a:xfrm>
          <a:prstGeom prst="rect">
            <a:avLst/>
          </a:prstGeom>
          <a:noFill/>
        </p:spPr>
        <p:txBody>
          <a:bodyPr wrap="none" lIns="0" tIns="0" rIns="0" bIns="0" rtlCol="0">
            <a:spAutoFit/>
          </a:bodyPr>
          <a:lstStyle/>
          <a:p>
            <a:pPr algn="ctr"/>
            <a:r>
              <a:rPr lang="en-US" sz="3600" b="1" dirty="0" smtClean="0"/>
              <a:t>Positive </a:t>
            </a:r>
            <a:r>
              <a:rPr lang="en-US" sz="3600" b="1" dirty="0"/>
              <a:t>purpose</a:t>
            </a:r>
          </a:p>
          <a:p>
            <a:pPr algn="ctr"/>
            <a:r>
              <a:rPr lang="en-US" sz="3600" b="1" dirty="0"/>
              <a:t>Cohesive community</a:t>
            </a:r>
          </a:p>
          <a:p>
            <a:pPr marL="0" indent="0" algn="ctr">
              <a:buFont typeface="Wingdings" pitchFamily="2" charset="2"/>
              <a:buNone/>
            </a:pPr>
            <a:r>
              <a:rPr lang="en-US" sz="3600" b="1" dirty="0" smtClean="0">
                <a:solidFill>
                  <a:srgbClr val="FF0000"/>
                </a:solidFill>
              </a:rPr>
              <a:t>Dynamic identities</a:t>
            </a:r>
          </a:p>
          <a:p>
            <a:pPr marL="0" indent="0" algn="ctr">
              <a:buFont typeface="Wingdings" pitchFamily="2" charset="2"/>
              <a:buNone/>
            </a:pPr>
            <a:r>
              <a:rPr lang="en-US" sz="3600" b="1" dirty="0" smtClean="0"/>
              <a:t>Creative confidence</a:t>
            </a:r>
          </a:p>
        </p:txBody>
      </p:sp>
      <p:sp>
        <p:nvSpPr>
          <p:cNvPr id="11" name="TextBox 10"/>
          <p:cNvSpPr txBox="1"/>
          <p:nvPr/>
        </p:nvSpPr>
        <p:spPr>
          <a:xfrm>
            <a:off x="2056505" y="4158329"/>
            <a:ext cx="5080568" cy="553998"/>
          </a:xfrm>
          <a:prstGeom prst="rect">
            <a:avLst/>
          </a:prstGeom>
          <a:noFill/>
        </p:spPr>
        <p:txBody>
          <a:bodyPr wrap="none" lIns="0" tIns="0" rIns="0" bIns="0" rtlCol="0">
            <a:spAutoFit/>
          </a:bodyPr>
          <a:lstStyle/>
          <a:p>
            <a:pPr marL="0" indent="0" algn="ctr">
              <a:buFont typeface="Wingdings" pitchFamily="2" charset="2"/>
              <a:buNone/>
            </a:pPr>
            <a:r>
              <a:rPr lang="en-US" sz="3600" b="1" dirty="0" smtClean="0">
                <a:solidFill>
                  <a:srgbClr val="000000"/>
                </a:solidFill>
              </a:rPr>
              <a:t>Reframing experiences</a:t>
            </a:r>
          </a:p>
        </p:txBody>
      </p:sp>
      <p:sp>
        <p:nvSpPr>
          <p:cNvPr id="12" name="TextBox 11"/>
          <p:cNvSpPr txBox="1"/>
          <p:nvPr/>
        </p:nvSpPr>
        <p:spPr>
          <a:xfrm>
            <a:off x="2384645" y="161951"/>
            <a:ext cx="4424288" cy="553998"/>
          </a:xfrm>
          <a:prstGeom prst="rect">
            <a:avLst/>
          </a:prstGeom>
          <a:noFill/>
        </p:spPr>
        <p:txBody>
          <a:bodyPr wrap="none" lIns="0" tIns="0" rIns="0" bIns="0" rtlCol="0">
            <a:spAutoFit/>
          </a:bodyPr>
          <a:lstStyle/>
          <a:p>
            <a:pPr marL="0" indent="0">
              <a:buFont typeface="Wingdings" pitchFamily="2" charset="2"/>
              <a:buNone/>
            </a:pPr>
            <a:r>
              <a:rPr lang="en-US" sz="3600" b="1" dirty="0" smtClean="0">
                <a:solidFill>
                  <a:srgbClr val="000000"/>
                </a:solidFill>
              </a:rPr>
              <a:t>Enterprising Energy</a:t>
            </a:r>
          </a:p>
        </p:txBody>
      </p:sp>
    </p:spTree>
    <p:extLst>
      <p:ext uri="{BB962C8B-B14F-4D97-AF65-F5344CB8AC3E}">
        <p14:creationId xmlns="" xmlns:p14="http://schemas.microsoft.com/office/powerpoint/2010/main" xmlns:mv="urn:schemas-microsoft-com:mac:vml" xmlns:mc="http://schemas.openxmlformats.org/markup-compatibility/2006" val="1507797838"/>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923851"/>
            <a:ext cx="9143999" cy="1569660"/>
          </a:xfrm>
          <a:prstGeom prst="rect">
            <a:avLst/>
          </a:prstGeom>
          <a:noFill/>
        </p:spPr>
        <p:txBody>
          <a:bodyPr wrap="square" rtlCol="0">
            <a:spAutoFit/>
          </a:bodyPr>
          <a:lstStyle/>
          <a:p>
            <a:pPr algn="ctr"/>
            <a:r>
              <a:rPr lang="en-US" sz="9600" b="1" dirty="0" smtClean="0">
                <a:solidFill>
                  <a:srgbClr val="3D7001"/>
                </a:solidFill>
                <a:latin typeface="Verdana"/>
                <a:cs typeface="Verdana"/>
              </a:rPr>
              <a:t>REALISM</a:t>
            </a:r>
            <a:endParaRPr lang="en-US" sz="9600" b="1" dirty="0">
              <a:solidFill>
                <a:srgbClr val="3D7001"/>
              </a:solidFill>
              <a:latin typeface="Verdana"/>
              <a:cs typeface="Verdana"/>
            </a:endParaRPr>
          </a:p>
        </p:txBody>
      </p:sp>
      <p:sp>
        <p:nvSpPr>
          <p:cNvPr id="5" name="TextBox 4"/>
          <p:cNvSpPr txBox="1"/>
          <p:nvPr/>
        </p:nvSpPr>
        <p:spPr>
          <a:xfrm>
            <a:off x="1549494" y="1590940"/>
            <a:ext cx="1844676" cy="738664"/>
          </a:xfrm>
          <a:prstGeom prst="rect">
            <a:avLst/>
          </a:prstGeom>
          <a:noFill/>
        </p:spPr>
        <p:txBody>
          <a:bodyPr wrap="none" rtlCol="0">
            <a:spAutoFit/>
          </a:bodyPr>
          <a:lstStyle/>
          <a:p>
            <a:r>
              <a:rPr lang="en-US" sz="4200" dirty="0">
                <a:latin typeface="Verdana"/>
                <a:cs typeface="Verdana"/>
              </a:rPr>
              <a:t>A </a:t>
            </a:r>
            <a:r>
              <a:rPr lang="en-US" sz="4200" dirty="0" smtClean="0">
                <a:latin typeface="Verdana"/>
                <a:cs typeface="Verdana"/>
              </a:rPr>
              <a:t>new</a:t>
            </a:r>
            <a:endParaRPr lang="en-US" sz="4200" dirty="0"/>
          </a:p>
        </p:txBody>
      </p:sp>
    </p:spTree>
    <p:extLst>
      <p:ext uri="{BB962C8B-B14F-4D97-AF65-F5344CB8AC3E}">
        <p14:creationId xmlns="" xmlns:p14="http://schemas.microsoft.com/office/powerpoint/2010/main" xmlns:mv="urn:schemas-microsoft-com:mac:vml" xmlns:mc="http://schemas.openxmlformats.org/markup-compatibility/2006" val="4276944753"/>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9495" y="826169"/>
            <a:ext cx="7987721" cy="2462213"/>
          </a:xfrm>
          <a:prstGeom prst="rect">
            <a:avLst/>
          </a:prstGeom>
          <a:noFill/>
        </p:spPr>
        <p:txBody>
          <a:bodyPr wrap="square" lIns="0" tIns="0" rIns="0" bIns="0" rtlCol="0">
            <a:spAutoFit/>
          </a:bodyPr>
          <a:lstStyle/>
          <a:p>
            <a:r>
              <a:rPr lang="en-GB" sz="4000" dirty="0">
                <a:latin typeface="Arial Black"/>
                <a:cs typeface="Arial Black"/>
              </a:rPr>
              <a:t>With the economic </a:t>
            </a:r>
            <a:r>
              <a:rPr lang="en-GB" sz="4000" dirty="0" smtClean="0">
                <a:latin typeface="Arial Black"/>
                <a:cs typeface="Arial Black"/>
              </a:rPr>
              <a:t>crash, </a:t>
            </a:r>
            <a:br>
              <a:rPr lang="en-GB" sz="4000" dirty="0" smtClean="0">
                <a:latin typeface="Arial Black"/>
                <a:cs typeface="Arial Black"/>
              </a:rPr>
            </a:br>
            <a:r>
              <a:rPr lang="en-GB" sz="4000" dirty="0" smtClean="0">
                <a:latin typeface="Arial Black"/>
                <a:cs typeface="Arial Black"/>
              </a:rPr>
              <a:t>it </a:t>
            </a:r>
            <a:r>
              <a:rPr lang="en-GB" sz="4000" dirty="0">
                <a:latin typeface="Arial Black"/>
                <a:cs typeface="Arial Black"/>
              </a:rPr>
              <a:t>was not only the money that has been lost but also </a:t>
            </a:r>
            <a:r>
              <a:rPr lang="en-GB" sz="4000" dirty="0" smtClean="0">
                <a:latin typeface="Arial Black"/>
                <a:cs typeface="Arial Black"/>
              </a:rPr>
              <a:t/>
            </a:r>
            <a:br>
              <a:rPr lang="en-GB" sz="4000" dirty="0" smtClean="0">
                <a:latin typeface="Arial Black"/>
                <a:cs typeface="Arial Black"/>
              </a:rPr>
            </a:br>
            <a:r>
              <a:rPr lang="en-GB" sz="4000" dirty="0" smtClean="0">
                <a:latin typeface="Arial Black"/>
                <a:cs typeface="Arial Black"/>
              </a:rPr>
              <a:t>a </a:t>
            </a:r>
            <a:r>
              <a:rPr lang="en-GB" sz="4000" dirty="0">
                <a:latin typeface="Arial Black"/>
                <a:cs typeface="Arial Black"/>
              </a:rPr>
              <a:t>sense of self </a:t>
            </a:r>
            <a:endParaRPr lang="en-US" sz="4000" dirty="0" smtClean="0">
              <a:latin typeface="Arial Black"/>
              <a:cs typeface="Arial Black"/>
            </a:endParaRPr>
          </a:p>
        </p:txBody>
      </p:sp>
      <p:sp>
        <p:nvSpPr>
          <p:cNvPr id="6" name="TextBox 5"/>
          <p:cNvSpPr txBox="1"/>
          <p:nvPr/>
        </p:nvSpPr>
        <p:spPr>
          <a:xfrm>
            <a:off x="0" y="-419254"/>
            <a:ext cx="884858" cy="2123658"/>
          </a:xfrm>
          <a:prstGeom prst="rect">
            <a:avLst/>
          </a:prstGeom>
          <a:noFill/>
        </p:spPr>
        <p:txBody>
          <a:bodyPr wrap="none" lIns="0" tIns="0" rIns="0" bIns="0" rtlCol="0">
            <a:spAutoFit/>
          </a:bodyPr>
          <a:lstStyle/>
          <a:p>
            <a:pPr marL="0" indent="0">
              <a:buFont typeface="Wingdings" pitchFamily="2" charset="2"/>
              <a:buNone/>
            </a:pPr>
            <a:r>
              <a:rPr lang="en-US" sz="13800" b="1" dirty="0" smtClean="0">
                <a:solidFill>
                  <a:srgbClr val="008000"/>
                </a:solidFill>
                <a:effectLst>
                  <a:outerShdw blurRad="25400" dist="38100" dir="2700000" algn="tl" rotWithShape="0">
                    <a:srgbClr val="000000">
                      <a:alpha val="43000"/>
                    </a:srgbClr>
                  </a:outerShdw>
                </a:effectLst>
              </a:rPr>
              <a:t>“</a:t>
            </a:r>
          </a:p>
        </p:txBody>
      </p:sp>
      <p:sp>
        <p:nvSpPr>
          <p:cNvPr id="7" name="TextBox 6"/>
          <p:cNvSpPr txBox="1"/>
          <p:nvPr/>
        </p:nvSpPr>
        <p:spPr>
          <a:xfrm>
            <a:off x="8296132" y="4032347"/>
            <a:ext cx="884858" cy="2123658"/>
          </a:xfrm>
          <a:prstGeom prst="rect">
            <a:avLst/>
          </a:prstGeom>
          <a:noFill/>
        </p:spPr>
        <p:txBody>
          <a:bodyPr wrap="none" lIns="0" tIns="0" rIns="0" bIns="0" rtlCol="0">
            <a:spAutoFit/>
          </a:bodyPr>
          <a:lstStyle/>
          <a:p>
            <a:pPr marL="0" indent="0">
              <a:buFont typeface="Wingdings" pitchFamily="2" charset="2"/>
              <a:buNone/>
            </a:pPr>
            <a:r>
              <a:rPr lang="en-US" sz="13800" b="1" dirty="0" smtClean="0">
                <a:solidFill>
                  <a:srgbClr val="008000"/>
                </a:solidFill>
                <a:effectLst>
                  <a:outerShdw blurRad="25400" dist="38100" dir="2700000" algn="tl" rotWithShape="0">
                    <a:srgbClr val="000000">
                      <a:alpha val="43000"/>
                    </a:srgbClr>
                  </a:outerShdw>
                </a:effectLst>
              </a:rPr>
              <a:t>”</a:t>
            </a:r>
          </a:p>
        </p:txBody>
      </p:sp>
    </p:spTree>
    <p:extLst>
      <p:ext uri="{BB962C8B-B14F-4D97-AF65-F5344CB8AC3E}">
        <p14:creationId xmlns="" xmlns:p14="http://schemas.microsoft.com/office/powerpoint/2010/main" xmlns:mv="urn:schemas-microsoft-com:mac:vml" xmlns:mc="http://schemas.openxmlformats.org/markup-compatibility/2006" val="2871170461"/>
      </p:ext>
    </p:extLst>
  </p:cSld>
  <p:clrMapOvr>
    <a:masterClrMapping/>
  </p:clrMapOvr>
  <p:transition spd="med">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4"/>
          </p:nvPr>
        </p:nvSpPr>
        <p:spPr/>
        <p:txBody>
          <a:bodyPr>
            <a:normAutofit/>
          </a:bodyPr>
          <a:lstStyle/>
          <a:p>
            <a:pPr algn="ctr"/>
            <a:endParaRPr lang="en-GB" sz="2400" dirty="0" smtClean="0">
              <a:latin typeface="Calibri"/>
              <a:cs typeface="Calibri"/>
            </a:endParaRPr>
          </a:p>
          <a:p>
            <a:pPr algn="ctr"/>
            <a:endParaRPr lang="en-GB" sz="2400" dirty="0">
              <a:latin typeface="Calibri"/>
              <a:cs typeface="Calibri"/>
            </a:endParaRPr>
          </a:p>
          <a:p>
            <a:endParaRPr lang="en-GB" dirty="0"/>
          </a:p>
          <a:p>
            <a:endParaRPr lang="en-GB" dirty="0"/>
          </a:p>
        </p:txBody>
      </p:sp>
      <p:sp>
        <p:nvSpPr>
          <p:cNvPr id="7" name="Content Placeholder 6"/>
          <p:cNvSpPr>
            <a:spLocks noGrp="1"/>
          </p:cNvSpPr>
          <p:nvPr>
            <p:ph sz="quarter" idx="4294967295"/>
          </p:nvPr>
        </p:nvSpPr>
        <p:spPr>
          <a:xfrm>
            <a:off x="5680076" y="1351360"/>
            <a:ext cx="3463925" cy="3277790"/>
          </a:xfrm>
        </p:spPr>
        <p:txBody>
          <a:bodyPr/>
          <a:lstStyle/>
          <a:p>
            <a:pPr algn="ctr"/>
            <a:endParaRPr lang="en-GB" dirty="0">
              <a:latin typeface="Calibri"/>
              <a:cs typeface="Calibri"/>
            </a:endParaRPr>
          </a:p>
          <a:p>
            <a:pPr algn="r"/>
            <a:endParaRPr lang="en-GB" sz="2400" dirty="0" smtClean="0">
              <a:latin typeface="Calibri"/>
              <a:cs typeface="Calibri"/>
            </a:endParaRPr>
          </a:p>
          <a:p>
            <a:pPr algn="r"/>
            <a:endParaRPr lang="en-GB" sz="2400" dirty="0">
              <a:latin typeface="Calibri"/>
              <a:cs typeface="Calibri"/>
            </a:endParaRPr>
          </a:p>
          <a:p>
            <a:pPr algn="r"/>
            <a:endParaRPr lang="en-GB" sz="2400" dirty="0" smtClean="0">
              <a:latin typeface="Calibri"/>
              <a:cs typeface="Calibri"/>
            </a:endParaRPr>
          </a:p>
          <a:p>
            <a:pPr algn="r"/>
            <a:endParaRPr lang="en-GB" sz="2400" dirty="0">
              <a:latin typeface="Calibri"/>
              <a:cs typeface="Calibri"/>
            </a:endParaRPr>
          </a:p>
        </p:txBody>
      </p:sp>
      <p:sp>
        <p:nvSpPr>
          <p:cNvPr id="8" name="Content Placeholder 6"/>
          <p:cNvSpPr txBox="1">
            <a:spLocks/>
          </p:cNvSpPr>
          <p:nvPr/>
        </p:nvSpPr>
        <p:spPr>
          <a:xfrm>
            <a:off x="666536" y="1887713"/>
            <a:ext cx="3965468" cy="1658252"/>
          </a:xfrm>
          <a:prstGeom prst="rect">
            <a:avLst/>
          </a:prstGeom>
        </p:spPr>
        <p:txBody>
          <a:bodyPr anchor="ctr"/>
          <a:lstStyle>
            <a:lvl1pPr marL="0" indent="0" algn="l" defTabSz="914400" rtl="0" eaLnBrk="1" latinLnBrk="0" hangingPunct="1">
              <a:spcBef>
                <a:spcPct val="20000"/>
              </a:spcBef>
              <a:buFont typeface="Arial" pitchFamily="34" charset="0"/>
              <a:buNone/>
              <a:defRPr sz="1600" b="0" i="0" kern="1200">
                <a:solidFill>
                  <a:srgbClr val="595959"/>
                </a:solidFill>
                <a:latin typeface="Georgia"/>
                <a:ea typeface="+mn-ea"/>
                <a:cs typeface="Arial"/>
              </a:defRPr>
            </a:lvl1pPr>
            <a:lvl2pPr marL="457200" indent="0" algn="l" defTabSz="914400" rtl="0" eaLnBrk="1" latinLnBrk="0" hangingPunct="1">
              <a:spcBef>
                <a:spcPct val="20000"/>
              </a:spcBef>
              <a:buFont typeface="Arial" pitchFamily="34" charset="0"/>
              <a:buNone/>
              <a:defRPr sz="1600" b="0" i="0" kern="1200">
                <a:solidFill>
                  <a:srgbClr val="595959"/>
                </a:solidFill>
                <a:latin typeface="Georgia"/>
                <a:ea typeface="+mn-ea"/>
                <a:cs typeface="Arial"/>
              </a:defRPr>
            </a:lvl2pPr>
            <a:lvl3pPr marL="914400" indent="0" algn="l" defTabSz="914400" rtl="0" eaLnBrk="1" latinLnBrk="0" hangingPunct="1">
              <a:spcBef>
                <a:spcPct val="20000"/>
              </a:spcBef>
              <a:buFont typeface="Arial" pitchFamily="34" charset="0"/>
              <a:buNone/>
              <a:defRPr sz="1600" b="0" i="0" kern="1200">
                <a:solidFill>
                  <a:srgbClr val="595959"/>
                </a:solidFill>
                <a:latin typeface="Georgia"/>
                <a:ea typeface="+mn-ea"/>
                <a:cs typeface="Arial"/>
              </a:defRPr>
            </a:lvl3pPr>
            <a:lvl4pPr marL="1371600" indent="0" algn="l" defTabSz="914400" rtl="0" eaLnBrk="1" latinLnBrk="0" hangingPunct="1">
              <a:spcBef>
                <a:spcPct val="20000"/>
              </a:spcBef>
              <a:buFont typeface="Arial" pitchFamily="34" charset="0"/>
              <a:buNone/>
              <a:defRPr sz="1600" b="0" i="0" kern="1200">
                <a:solidFill>
                  <a:srgbClr val="595959"/>
                </a:solidFill>
                <a:latin typeface="Georgia"/>
                <a:ea typeface="+mn-ea"/>
                <a:cs typeface="Arial"/>
              </a:defRPr>
            </a:lvl4pPr>
            <a:lvl5pPr marL="1828800" indent="0" algn="l" defTabSz="914400" rtl="0" eaLnBrk="1" latinLnBrk="0" hangingPunct="1">
              <a:spcBef>
                <a:spcPct val="20000"/>
              </a:spcBef>
              <a:buFont typeface="Arial" pitchFamily="34" charset="0"/>
              <a:buNone/>
              <a:defRPr sz="1600" b="0" i="0" kern="1200">
                <a:solidFill>
                  <a:srgbClr val="595959"/>
                </a:solidFill>
                <a:latin typeface="Georgia"/>
                <a:ea typeface="+mn-ea"/>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endParaRPr lang="en-GB" sz="2400" dirty="0" smtClean="0">
              <a:latin typeface="Calibri"/>
              <a:cs typeface="Calibri"/>
            </a:endParaRPr>
          </a:p>
          <a:p>
            <a:pPr algn="ctr"/>
            <a:endParaRPr lang="en-GB" sz="2400" dirty="0">
              <a:latin typeface="Calibri"/>
              <a:cs typeface="Calibri"/>
            </a:endParaRPr>
          </a:p>
          <a:p>
            <a:pPr algn="ctr"/>
            <a:endParaRPr lang="en-GB" sz="2400" dirty="0">
              <a:latin typeface="Calibri"/>
              <a:cs typeface="Calibri"/>
            </a:endParaRPr>
          </a:p>
          <a:p>
            <a:pPr algn="ctr"/>
            <a:endParaRPr lang="en-GB" sz="2400" dirty="0" smtClean="0">
              <a:latin typeface="Calibri"/>
            </a:endParaRPr>
          </a:p>
          <a:p>
            <a:pPr algn="ctr"/>
            <a:endParaRPr lang="en-GB" sz="2400" dirty="0">
              <a:latin typeface="Calibri"/>
            </a:endParaRPr>
          </a:p>
        </p:txBody>
      </p:sp>
      <p:pic>
        <p:nvPicPr>
          <p:cNvPr id="9" name="Picture 2" descr="http://2.bp.blogspot.com/_KdgDLEdt9NI/TLuZokIXMWI/AAAAAAAABVU/TuUAGjaqxco/s1600/2822451985_a0d25b3e96.jpg"/>
          <p:cNvPicPr>
            <a:picLocks noChangeArrowheads="1"/>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a:ext>
            </a:extLst>
          </a:blip>
          <a:srcRect/>
          <a:stretch>
            <a:fillRect/>
          </a:stretch>
        </p:blipFill>
        <p:spPr bwMode="auto">
          <a:xfrm>
            <a:off x="-1" y="-1"/>
            <a:ext cx="9180001" cy="5325435"/>
          </a:xfrm>
          <a:prstGeom prst="rect">
            <a:avLst/>
          </a:prstGeom>
          <a:noFill/>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Lst>
        </p:spPr>
      </p:pic>
    </p:spTree>
    <p:extLst>
      <p:ext uri="{BB962C8B-B14F-4D97-AF65-F5344CB8AC3E}">
        <p14:creationId xmlns="" xmlns:p14="http://schemas.microsoft.com/office/powerpoint/2010/main" xmlns:mv="urn:schemas-microsoft-com:mac:vml" xmlns:mc="http://schemas.openxmlformats.org/markup-compatibility/2006" val="3453914298"/>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08536" y="1740753"/>
            <a:ext cx="7526928" cy="1661994"/>
          </a:xfrm>
          <a:prstGeom prst="rect">
            <a:avLst/>
          </a:prstGeom>
          <a:noFill/>
        </p:spPr>
        <p:txBody>
          <a:bodyPr wrap="square" lIns="0" tIns="0" rIns="0" bIns="0" rtlCol="0">
            <a:spAutoFit/>
          </a:bodyPr>
          <a:lstStyle/>
          <a:p>
            <a:pPr algn="ctr"/>
            <a:r>
              <a:rPr lang="en-GB" sz="3600" dirty="0" smtClean="0">
                <a:solidFill>
                  <a:schemeClr val="tx1">
                    <a:lumMod val="65000"/>
                    <a:lumOff val="35000"/>
                  </a:schemeClr>
                </a:solidFill>
                <a:latin typeface="Arial Black"/>
                <a:cs typeface="Arial Black"/>
              </a:rPr>
              <a:t>Irish identity is under pressure from multiple conflicting dimensions </a:t>
            </a:r>
            <a:endParaRPr lang="en-US" sz="3600" dirty="0" smtClean="0">
              <a:solidFill>
                <a:schemeClr val="tx1">
                  <a:lumMod val="65000"/>
                  <a:lumOff val="35000"/>
                </a:schemeClr>
              </a:solidFill>
              <a:latin typeface="Arial Black"/>
              <a:cs typeface="Arial Black"/>
            </a:endParaRPr>
          </a:p>
        </p:txBody>
      </p:sp>
      <p:cxnSp>
        <p:nvCxnSpPr>
          <p:cNvPr id="13" name="Straight Connector 12"/>
          <p:cNvCxnSpPr/>
          <p:nvPr/>
        </p:nvCxnSpPr>
        <p:spPr>
          <a:xfrm>
            <a:off x="61650" y="78416"/>
            <a:ext cx="4463345" cy="2379851"/>
          </a:xfrm>
          <a:prstGeom prst="line">
            <a:avLst/>
          </a:prstGeom>
          <a:ln w="533400">
            <a:solidFill>
              <a:srgbClr val="6F9931"/>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4635781" y="78416"/>
            <a:ext cx="4463345" cy="2379851"/>
          </a:xfrm>
          <a:prstGeom prst="line">
            <a:avLst/>
          </a:prstGeom>
          <a:ln w="533400">
            <a:solidFill>
              <a:srgbClr val="6F9931"/>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flipV="1">
            <a:off x="4635781" y="2647660"/>
            <a:ext cx="4463345" cy="2379851"/>
          </a:xfrm>
          <a:prstGeom prst="line">
            <a:avLst/>
          </a:prstGeom>
          <a:ln w="533400">
            <a:solidFill>
              <a:srgbClr val="6F9931"/>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V="1">
            <a:off x="61650" y="2647660"/>
            <a:ext cx="4463345" cy="2379851"/>
          </a:xfrm>
          <a:prstGeom prst="line">
            <a:avLst/>
          </a:prstGeom>
          <a:ln w="533400">
            <a:solidFill>
              <a:srgbClr val="6F9931"/>
            </a:solidFill>
            <a:headEnd type="none"/>
            <a:tailEnd type="triangle"/>
          </a:ln>
        </p:spPr>
        <p:style>
          <a:lnRef idx="2">
            <a:schemeClr val="accent1"/>
          </a:lnRef>
          <a:fillRef idx="0">
            <a:schemeClr val="accent1"/>
          </a:fillRef>
          <a:effectRef idx="1">
            <a:schemeClr val="accent1"/>
          </a:effectRef>
          <a:fontRef idx="minor">
            <a:schemeClr val="tx1"/>
          </a:fontRef>
        </p:style>
      </p:cxnSp>
      <p:grpSp>
        <p:nvGrpSpPr>
          <p:cNvPr id="24" name="Group 23"/>
          <p:cNvGrpSpPr/>
          <p:nvPr/>
        </p:nvGrpSpPr>
        <p:grpSpPr>
          <a:xfrm>
            <a:off x="-15770" y="-32561"/>
            <a:ext cx="2207013" cy="1134437"/>
            <a:chOff x="-15770" y="-32561"/>
            <a:chExt cx="2207013" cy="1134437"/>
          </a:xfrm>
        </p:grpSpPr>
        <p:sp>
          <p:nvSpPr>
            <p:cNvPr id="4" name="Rounded Rectangle 3"/>
            <p:cNvSpPr/>
            <p:nvPr/>
          </p:nvSpPr>
          <p:spPr>
            <a:xfrm>
              <a:off x="-15770" y="-32561"/>
              <a:ext cx="2207013" cy="1134437"/>
            </a:xfrm>
            <a:prstGeom prst="roundRect">
              <a:avLst/>
            </a:prstGeom>
            <a:solidFill>
              <a:srgbClr val="6F993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16" name="TextBox 15"/>
            <p:cNvSpPr txBox="1"/>
            <p:nvPr/>
          </p:nvSpPr>
          <p:spPr>
            <a:xfrm>
              <a:off x="78446" y="165325"/>
              <a:ext cx="2018581" cy="738664"/>
            </a:xfrm>
            <a:prstGeom prst="rect">
              <a:avLst/>
            </a:prstGeom>
            <a:noFill/>
          </p:spPr>
          <p:txBody>
            <a:bodyPr wrap="none" lIns="0" tIns="0" rIns="0" bIns="0" rtlCol="0">
              <a:spAutoFit/>
            </a:bodyPr>
            <a:lstStyle/>
            <a:p>
              <a:pPr marL="0" indent="0" algn="ctr">
                <a:buFont typeface="Wingdings" pitchFamily="2" charset="2"/>
                <a:buNone/>
              </a:pPr>
              <a:r>
                <a:rPr lang="en-US" sz="2400" b="1" dirty="0" smtClean="0">
                  <a:solidFill>
                    <a:schemeClr val="bg1"/>
                  </a:solidFill>
                  <a:effectLst>
                    <a:outerShdw blurRad="25400" dist="38100" dir="2700000" algn="tl" rotWithShape="0">
                      <a:srgbClr val="000000">
                        <a:alpha val="43000"/>
                      </a:srgbClr>
                    </a:outerShdw>
                  </a:effectLst>
                </a:rPr>
                <a:t>Rediscovered</a:t>
              </a:r>
              <a:br>
                <a:rPr lang="en-US" sz="2400" b="1" dirty="0" smtClean="0">
                  <a:solidFill>
                    <a:schemeClr val="bg1"/>
                  </a:solidFill>
                  <a:effectLst>
                    <a:outerShdw blurRad="25400" dist="38100" dir="2700000" algn="tl" rotWithShape="0">
                      <a:srgbClr val="000000">
                        <a:alpha val="43000"/>
                      </a:srgbClr>
                    </a:outerShdw>
                  </a:effectLst>
                </a:rPr>
              </a:br>
              <a:r>
                <a:rPr lang="en-US" sz="2400" b="1" dirty="0" smtClean="0">
                  <a:solidFill>
                    <a:schemeClr val="bg1"/>
                  </a:solidFill>
                  <a:effectLst>
                    <a:outerShdw blurRad="25400" dist="38100" dir="2700000" algn="tl" rotWithShape="0">
                      <a:srgbClr val="000000">
                        <a:alpha val="43000"/>
                      </a:srgbClr>
                    </a:outerShdw>
                  </a:effectLst>
                </a:rPr>
                <a:t>Traditions</a:t>
              </a:r>
            </a:p>
          </p:txBody>
        </p:sp>
      </p:grpSp>
      <p:grpSp>
        <p:nvGrpSpPr>
          <p:cNvPr id="25" name="Group 24"/>
          <p:cNvGrpSpPr/>
          <p:nvPr/>
        </p:nvGrpSpPr>
        <p:grpSpPr>
          <a:xfrm>
            <a:off x="6967247" y="-32561"/>
            <a:ext cx="2207013" cy="1134437"/>
            <a:chOff x="6967247" y="-32561"/>
            <a:chExt cx="2207013" cy="1134437"/>
          </a:xfrm>
        </p:grpSpPr>
        <p:sp>
          <p:nvSpPr>
            <p:cNvPr id="20" name="Rounded Rectangle 19"/>
            <p:cNvSpPr/>
            <p:nvPr/>
          </p:nvSpPr>
          <p:spPr>
            <a:xfrm>
              <a:off x="6967247" y="-32561"/>
              <a:ext cx="2207013" cy="1134437"/>
            </a:xfrm>
            <a:prstGeom prst="roundRect">
              <a:avLst/>
            </a:prstGeom>
            <a:solidFill>
              <a:srgbClr val="6F993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17" name="TextBox 16"/>
            <p:cNvSpPr txBox="1"/>
            <p:nvPr/>
          </p:nvSpPr>
          <p:spPr>
            <a:xfrm>
              <a:off x="7070404" y="-19340"/>
              <a:ext cx="2000698" cy="1107995"/>
            </a:xfrm>
            <a:prstGeom prst="rect">
              <a:avLst/>
            </a:prstGeom>
            <a:noFill/>
          </p:spPr>
          <p:txBody>
            <a:bodyPr wrap="none" lIns="0" tIns="0" rIns="0" bIns="0" rtlCol="0">
              <a:spAutoFit/>
            </a:bodyPr>
            <a:lstStyle/>
            <a:p>
              <a:pPr marL="0" indent="0" algn="ctr">
                <a:buFont typeface="Wingdings" pitchFamily="2" charset="2"/>
                <a:buNone/>
              </a:pPr>
              <a:r>
                <a:rPr lang="en-US" sz="2400" b="1" dirty="0" smtClean="0">
                  <a:solidFill>
                    <a:schemeClr val="bg1"/>
                  </a:solidFill>
                  <a:effectLst>
                    <a:outerShdw blurRad="25400" dist="38100" dir="2700000" algn="tl" rotWithShape="0">
                      <a:srgbClr val="000000">
                        <a:alpha val="43000"/>
                      </a:srgbClr>
                    </a:outerShdw>
                  </a:effectLst>
                </a:rPr>
                <a:t>Embracing</a:t>
              </a:r>
              <a:br>
                <a:rPr lang="en-US" sz="2400" b="1" dirty="0" smtClean="0">
                  <a:solidFill>
                    <a:schemeClr val="bg1"/>
                  </a:solidFill>
                  <a:effectLst>
                    <a:outerShdw blurRad="25400" dist="38100" dir="2700000" algn="tl" rotWithShape="0">
                      <a:srgbClr val="000000">
                        <a:alpha val="43000"/>
                      </a:srgbClr>
                    </a:outerShdw>
                  </a:effectLst>
                </a:rPr>
              </a:br>
              <a:r>
                <a:rPr lang="en-US" sz="2400" b="1" dirty="0" smtClean="0">
                  <a:solidFill>
                    <a:schemeClr val="bg1"/>
                  </a:solidFill>
                  <a:effectLst>
                    <a:outerShdw blurRad="25400" dist="38100" dir="2700000" algn="tl" rotWithShape="0">
                      <a:srgbClr val="000000">
                        <a:alpha val="43000"/>
                      </a:srgbClr>
                    </a:outerShdw>
                  </a:effectLst>
                </a:rPr>
                <a:t>cosmopolitan</a:t>
              </a:r>
              <a:br>
                <a:rPr lang="en-US" sz="2400" b="1" dirty="0" smtClean="0">
                  <a:solidFill>
                    <a:schemeClr val="bg1"/>
                  </a:solidFill>
                  <a:effectLst>
                    <a:outerShdw blurRad="25400" dist="38100" dir="2700000" algn="tl" rotWithShape="0">
                      <a:srgbClr val="000000">
                        <a:alpha val="43000"/>
                      </a:srgbClr>
                    </a:outerShdw>
                  </a:effectLst>
                </a:rPr>
              </a:br>
              <a:r>
                <a:rPr lang="en-US" sz="2400" b="1" dirty="0" smtClean="0">
                  <a:solidFill>
                    <a:schemeClr val="bg1"/>
                  </a:solidFill>
                  <a:effectLst>
                    <a:outerShdw blurRad="25400" dist="38100" dir="2700000" algn="tl" rotWithShape="0">
                      <a:srgbClr val="000000">
                        <a:alpha val="43000"/>
                      </a:srgbClr>
                    </a:outerShdw>
                  </a:effectLst>
                </a:rPr>
                <a:t>influences</a:t>
              </a:r>
            </a:p>
          </p:txBody>
        </p:sp>
      </p:grpSp>
      <p:grpSp>
        <p:nvGrpSpPr>
          <p:cNvPr id="5" name="Group 4"/>
          <p:cNvGrpSpPr/>
          <p:nvPr/>
        </p:nvGrpSpPr>
        <p:grpSpPr>
          <a:xfrm>
            <a:off x="6967247" y="4033725"/>
            <a:ext cx="2207013" cy="1134437"/>
            <a:chOff x="6967247" y="4033725"/>
            <a:chExt cx="2207013" cy="1134437"/>
          </a:xfrm>
        </p:grpSpPr>
        <p:sp>
          <p:nvSpPr>
            <p:cNvPr id="22" name="Rounded Rectangle 21"/>
            <p:cNvSpPr/>
            <p:nvPr/>
          </p:nvSpPr>
          <p:spPr>
            <a:xfrm>
              <a:off x="6967247" y="4033725"/>
              <a:ext cx="2207013" cy="1134437"/>
            </a:xfrm>
            <a:prstGeom prst="roundRect">
              <a:avLst/>
            </a:prstGeom>
            <a:solidFill>
              <a:srgbClr val="6F993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19" name="TextBox 18"/>
            <p:cNvSpPr txBox="1"/>
            <p:nvPr/>
          </p:nvSpPr>
          <p:spPr>
            <a:xfrm>
              <a:off x="7096027" y="4231611"/>
              <a:ext cx="1949452" cy="738664"/>
            </a:xfrm>
            <a:prstGeom prst="rect">
              <a:avLst/>
            </a:prstGeom>
            <a:noFill/>
          </p:spPr>
          <p:txBody>
            <a:bodyPr wrap="none" lIns="0" tIns="0" rIns="0" bIns="0" rtlCol="0">
              <a:spAutoFit/>
            </a:bodyPr>
            <a:lstStyle/>
            <a:p>
              <a:pPr marL="0" indent="0" algn="ctr">
                <a:buFont typeface="Wingdings" pitchFamily="2" charset="2"/>
                <a:buNone/>
              </a:pPr>
              <a:r>
                <a:rPr lang="en-US" sz="2400" b="1" dirty="0" smtClean="0">
                  <a:solidFill>
                    <a:schemeClr val="bg1"/>
                  </a:solidFill>
                  <a:effectLst>
                    <a:outerShdw blurRad="25400" dist="38100" dir="2700000" algn="tl" rotWithShape="0">
                      <a:srgbClr val="000000">
                        <a:alpha val="43000"/>
                      </a:srgbClr>
                    </a:outerShdw>
                  </a:effectLst>
                </a:rPr>
                <a:t>Identification</a:t>
              </a:r>
              <a:br>
                <a:rPr lang="en-US" sz="2400" b="1" dirty="0" smtClean="0">
                  <a:solidFill>
                    <a:schemeClr val="bg1"/>
                  </a:solidFill>
                  <a:effectLst>
                    <a:outerShdw blurRad="25400" dist="38100" dir="2700000" algn="tl" rotWithShape="0">
                      <a:srgbClr val="000000">
                        <a:alpha val="43000"/>
                      </a:srgbClr>
                    </a:outerShdw>
                  </a:effectLst>
                </a:rPr>
              </a:br>
              <a:r>
                <a:rPr lang="en-US" sz="2400" b="1" dirty="0" smtClean="0">
                  <a:solidFill>
                    <a:schemeClr val="bg1"/>
                  </a:solidFill>
                  <a:effectLst>
                    <a:outerShdw blurRad="25400" dist="38100" dir="2700000" algn="tl" rotWithShape="0">
                      <a:srgbClr val="000000">
                        <a:alpha val="43000"/>
                      </a:srgbClr>
                    </a:outerShdw>
                  </a:effectLst>
                </a:rPr>
                <a:t>with the local</a:t>
              </a:r>
            </a:p>
          </p:txBody>
        </p:sp>
      </p:grpSp>
      <p:grpSp>
        <p:nvGrpSpPr>
          <p:cNvPr id="23" name="Group 22"/>
          <p:cNvGrpSpPr/>
          <p:nvPr/>
        </p:nvGrpSpPr>
        <p:grpSpPr>
          <a:xfrm>
            <a:off x="-15770" y="4033725"/>
            <a:ext cx="2207013" cy="1134437"/>
            <a:chOff x="-15770" y="4033725"/>
            <a:chExt cx="2207013" cy="1134437"/>
          </a:xfrm>
        </p:grpSpPr>
        <p:sp>
          <p:nvSpPr>
            <p:cNvPr id="21" name="Rounded Rectangle 20"/>
            <p:cNvSpPr/>
            <p:nvPr/>
          </p:nvSpPr>
          <p:spPr>
            <a:xfrm>
              <a:off x="-15770" y="4033725"/>
              <a:ext cx="2207013" cy="1134437"/>
            </a:xfrm>
            <a:prstGeom prst="roundRect">
              <a:avLst/>
            </a:prstGeom>
            <a:solidFill>
              <a:srgbClr val="6F993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18" name="TextBox 17"/>
            <p:cNvSpPr txBox="1"/>
            <p:nvPr/>
          </p:nvSpPr>
          <p:spPr>
            <a:xfrm>
              <a:off x="337531" y="4046946"/>
              <a:ext cx="1500411" cy="1107995"/>
            </a:xfrm>
            <a:prstGeom prst="rect">
              <a:avLst/>
            </a:prstGeom>
            <a:noFill/>
          </p:spPr>
          <p:txBody>
            <a:bodyPr wrap="none" lIns="0" tIns="0" rIns="0" bIns="0" rtlCol="0">
              <a:spAutoFit/>
            </a:bodyPr>
            <a:lstStyle/>
            <a:p>
              <a:pPr marL="0" indent="0" algn="ctr">
                <a:buFont typeface="Wingdings" pitchFamily="2" charset="2"/>
                <a:buNone/>
              </a:pPr>
              <a:r>
                <a:rPr lang="en-US" sz="2400" b="1" dirty="0" smtClean="0">
                  <a:solidFill>
                    <a:schemeClr val="bg1"/>
                  </a:solidFill>
                  <a:effectLst>
                    <a:outerShdw blurRad="25400" dist="38100" dir="2700000" algn="tl" rotWithShape="0">
                      <a:srgbClr val="000000">
                        <a:alpha val="43000"/>
                      </a:srgbClr>
                    </a:outerShdw>
                  </a:effectLst>
                </a:rPr>
                <a:t>Outward-</a:t>
              </a:r>
              <a:br>
                <a:rPr lang="en-US" sz="2400" b="1" dirty="0" smtClean="0">
                  <a:solidFill>
                    <a:schemeClr val="bg1"/>
                  </a:solidFill>
                  <a:effectLst>
                    <a:outerShdw blurRad="25400" dist="38100" dir="2700000" algn="tl" rotWithShape="0">
                      <a:srgbClr val="000000">
                        <a:alpha val="43000"/>
                      </a:srgbClr>
                    </a:outerShdw>
                  </a:effectLst>
                </a:rPr>
              </a:br>
              <a:r>
                <a:rPr lang="en-US" sz="2400" b="1" dirty="0" smtClean="0">
                  <a:solidFill>
                    <a:schemeClr val="bg1"/>
                  </a:solidFill>
                  <a:effectLst>
                    <a:outerShdw blurRad="25400" dist="38100" dir="2700000" algn="tl" rotWithShape="0">
                      <a:srgbClr val="000000">
                        <a:alpha val="43000"/>
                      </a:srgbClr>
                    </a:outerShdw>
                  </a:effectLst>
                </a:rPr>
                <a:t>looking</a:t>
              </a:r>
              <a:br>
                <a:rPr lang="en-US" sz="2400" b="1" dirty="0" smtClean="0">
                  <a:solidFill>
                    <a:schemeClr val="bg1"/>
                  </a:solidFill>
                  <a:effectLst>
                    <a:outerShdw blurRad="25400" dist="38100" dir="2700000" algn="tl" rotWithShape="0">
                      <a:srgbClr val="000000">
                        <a:alpha val="43000"/>
                      </a:srgbClr>
                    </a:outerShdw>
                  </a:effectLst>
                </a:rPr>
              </a:br>
              <a:r>
                <a:rPr lang="en-US" sz="2400" b="1" dirty="0" smtClean="0">
                  <a:solidFill>
                    <a:schemeClr val="bg1"/>
                  </a:solidFill>
                  <a:effectLst>
                    <a:outerShdw blurRad="25400" dist="38100" dir="2700000" algn="tl" rotWithShape="0">
                      <a:srgbClr val="000000">
                        <a:alpha val="43000"/>
                      </a:srgbClr>
                    </a:outerShdw>
                  </a:effectLst>
                </a:rPr>
                <a:t>modernity</a:t>
              </a:r>
            </a:p>
          </p:txBody>
        </p:sp>
      </p:grpSp>
    </p:spTree>
    <p:extLst>
      <p:ext uri="{BB962C8B-B14F-4D97-AF65-F5344CB8AC3E}">
        <p14:creationId xmlns="" xmlns:p14="http://schemas.microsoft.com/office/powerpoint/2010/main" xmlns:mv="urn:schemas-microsoft-com:mac:vml" xmlns:mc="http://schemas.openxmlformats.org/markup-compatibility/2006" val="2360308551"/>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100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2500"/>
                            </p:stCondLst>
                            <p:childTnLst>
                              <p:par>
                                <p:cTn id="17" presetID="22" presetClass="entr" presetSubtype="2"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right)">
                                      <p:cBhvr>
                                        <p:cTn id="19" dur="500"/>
                                        <p:tgtEl>
                                          <p:spTgt spid="12"/>
                                        </p:tgtEl>
                                      </p:cBhvr>
                                    </p:animEffect>
                                  </p:childTnLst>
                                </p:cTn>
                              </p:par>
                            </p:childTnLst>
                          </p:cTn>
                        </p:par>
                        <p:par>
                          <p:cTn id="20" fill="hold">
                            <p:stCondLst>
                              <p:cond delay="3000"/>
                            </p:stCondLst>
                            <p:childTnLst>
                              <p:par>
                                <p:cTn id="21" presetID="10" presetClass="entr" presetSubtype="0" fill="hold" nodeType="afterEffect">
                                  <p:stCondLst>
                                    <p:cond delay="100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4500"/>
                            </p:stCondLst>
                            <p:childTnLst>
                              <p:par>
                                <p:cTn id="25" presetID="22" presetClass="entr" presetSubtype="4"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par>
                                <p:cTn id="28" presetID="10" presetClass="exit" presetSubtype="0" fill="hold" grpId="0" nodeType="withEffect">
                                  <p:stCondLst>
                                    <p:cond delay="0"/>
                                  </p:stCondLst>
                                  <p:childTnLst>
                                    <p:animEffect transition="out" filter="fade">
                                      <p:cBhvr>
                                        <p:cTn id="29" dur="500"/>
                                        <p:tgtEl>
                                          <p:spTgt spid="3"/>
                                        </p:tgtEl>
                                      </p:cBhvr>
                                    </p:animEffect>
                                    <p:set>
                                      <p:cBhvr>
                                        <p:cTn id="30" dur="1" fill="hold">
                                          <p:stCondLst>
                                            <p:cond delay="499"/>
                                          </p:stCondLst>
                                        </p:cTn>
                                        <p:tgtEl>
                                          <p:spTgt spid="3"/>
                                        </p:tgtEl>
                                        <p:attrNameLst>
                                          <p:attrName>style.visibility</p:attrName>
                                        </p:attrNameLst>
                                      </p:cBhvr>
                                      <p:to>
                                        <p:strVal val="hidden"/>
                                      </p:to>
                                    </p:set>
                                  </p:childTnLst>
                                </p:cTn>
                              </p:par>
                            </p:childTnLst>
                          </p:cTn>
                        </p:par>
                        <p:par>
                          <p:cTn id="31" fill="hold">
                            <p:stCondLst>
                              <p:cond delay="5000"/>
                            </p:stCondLst>
                            <p:childTnLst>
                              <p:par>
                                <p:cTn id="32" presetID="22" presetClass="entr" presetSubtype="4" fill="hold" nodeType="afterEffect">
                                  <p:stCondLst>
                                    <p:cond delay="100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childTnLst>
                          </p:cTn>
                        </p:par>
                        <p:par>
                          <p:cTn id="35" fill="hold">
                            <p:stCondLst>
                              <p:cond delay="6500"/>
                            </p:stCondLst>
                            <p:childTnLst>
                              <p:par>
                                <p:cTn id="36" presetID="10" presetClass="entr" presetSubtype="0"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9495" y="826169"/>
            <a:ext cx="7987721" cy="2462213"/>
          </a:xfrm>
          <a:prstGeom prst="rect">
            <a:avLst/>
          </a:prstGeom>
          <a:noFill/>
        </p:spPr>
        <p:txBody>
          <a:bodyPr wrap="square" lIns="0" tIns="0" rIns="0" bIns="0" rtlCol="0">
            <a:spAutoFit/>
          </a:bodyPr>
          <a:lstStyle/>
          <a:p>
            <a:pPr marL="0" indent="0">
              <a:buFont typeface="Wingdings" pitchFamily="2" charset="2"/>
              <a:buNone/>
            </a:pPr>
            <a:r>
              <a:rPr lang="en-US" sz="4000" dirty="0" smtClean="0">
                <a:latin typeface="Arial Black"/>
                <a:cs typeface="Arial Black"/>
              </a:rPr>
              <a:t>A complex identity is emerging which seeks </a:t>
            </a:r>
            <a:br>
              <a:rPr lang="en-US" sz="4000" dirty="0" smtClean="0">
                <a:latin typeface="Arial Black"/>
                <a:cs typeface="Arial Black"/>
              </a:rPr>
            </a:br>
            <a:r>
              <a:rPr lang="en-US" sz="4000" dirty="0" smtClean="0">
                <a:latin typeface="Arial Black"/>
                <a:cs typeface="Arial Black"/>
              </a:rPr>
              <a:t>out local inspiration but is open to outside influences </a:t>
            </a:r>
          </a:p>
        </p:txBody>
      </p:sp>
      <p:sp>
        <p:nvSpPr>
          <p:cNvPr id="6" name="TextBox 5"/>
          <p:cNvSpPr txBox="1"/>
          <p:nvPr/>
        </p:nvSpPr>
        <p:spPr>
          <a:xfrm>
            <a:off x="0" y="-419254"/>
            <a:ext cx="884858" cy="2123658"/>
          </a:xfrm>
          <a:prstGeom prst="rect">
            <a:avLst/>
          </a:prstGeom>
          <a:noFill/>
        </p:spPr>
        <p:txBody>
          <a:bodyPr wrap="none" lIns="0" tIns="0" rIns="0" bIns="0" rtlCol="0">
            <a:spAutoFit/>
          </a:bodyPr>
          <a:lstStyle/>
          <a:p>
            <a:pPr marL="0" indent="0">
              <a:buFont typeface="Wingdings" pitchFamily="2" charset="2"/>
              <a:buNone/>
            </a:pPr>
            <a:r>
              <a:rPr lang="en-US" sz="13800" b="1" dirty="0" smtClean="0">
                <a:solidFill>
                  <a:srgbClr val="008000"/>
                </a:solidFill>
                <a:effectLst>
                  <a:outerShdw blurRad="25400" dist="38100" dir="2700000" algn="tl" rotWithShape="0">
                    <a:srgbClr val="000000">
                      <a:alpha val="43000"/>
                    </a:srgbClr>
                  </a:outerShdw>
                </a:effectLst>
              </a:rPr>
              <a:t>“</a:t>
            </a:r>
          </a:p>
        </p:txBody>
      </p:sp>
      <p:sp>
        <p:nvSpPr>
          <p:cNvPr id="7" name="TextBox 6"/>
          <p:cNvSpPr txBox="1"/>
          <p:nvPr/>
        </p:nvSpPr>
        <p:spPr>
          <a:xfrm>
            <a:off x="8296132" y="4032347"/>
            <a:ext cx="884858" cy="2123658"/>
          </a:xfrm>
          <a:prstGeom prst="rect">
            <a:avLst/>
          </a:prstGeom>
          <a:noFill/>
        </p:spPr>
        <p:txBody>
          <a:bodyPr wrap="none" lIns="0" tIns="0" rIns="0" bIns="0" rtlCol="0">
            <a:spAutoFit/>
          </a:bodyPr>
          <a:lstStyle/>
          <a:p>
            <a:pPr marL="0" indent="0">
              <a:buFont typeface="Wingdings" pitchFamily="2" charset="2"/>
              <a:buNone/>
            </a:pPr>
            <a:r>
              <a:rPr lang="en-US" sz="13800" b="1" dirty="0" smtClean="0">
                <a:solidFill>
                  <a:srgbClr val="008000"/>
                </a:solidFill>
                <a:effectLst>
                  <a:outerShdw blurRad="25400" dist="38100" dir="2700000" algn="tl" rotWithShape="0">
                    <a:srgbClr val="000000">
                      <a:alpha val="43000"/>
                    </a:srgbClr>
                  </a:outerShdw>
                </a:effectLst>
              </a:rPr>
              <a:t>”</a:t>
            </a:r>
          </a:p>
        </p:txBody>
      </p:sp>
    </p:spTree>
    <p:extLst>
      <p:ext uri="{BB962C8B-B14F-4D97-AF65-F5344CB8AC3E}">
        <p14:creationId xmlns="" xmlns:p14="http://schemas.microsoft.com/office/powerpoint/2010/main" xmlns:mv="urn:schemas-microsoft-com:mac:vml" xmlns:mc="http://schemas.openxmlformats.org/markup-compatibility/2006" val="242198559"/>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482600" y="150118"/>
            <a:ext cx="8356600" cy="686555"/>
          </a:xfrm>
          <a:prstGeom prst="roundRect">
            <a:avLst/>
          </a:prstGeom>
          <a:solidFill>
            <a:srgbClr val="FFF0DB"/>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16" name="TextBox 15"/>
          <p:cNvSpPr txBox="1"/>
          <p:nvPr/>
        </p:nvSpPr>
        <p:spPr>
          <a:xfrm>
            <a:off x="241300" y="141031"/>
            <a:ext cx="8737600" cy="677108"/>
          </a:xfrm>
          <a:prstGeom prst="rect">
            <a:avLst/>
          </a:prstGeom>
          <a:noFill/>
        </p:spPr>
        <p:txBody>
          <a:bodyPr wrap="square" lIns="0" tIns="0" rIns="0" bIns="0" rtlCol="0">
            <a:spAutoFit/>
          </a:bodyPr>
          <a:lstStyle/>
          <a:p>
            <a:pPr algn="ctr" fontAlgn="b"/>
            <a:r>
              <a:rPr lang="en-GB" sz="2200" dirty="0">
                <a:solidFill>
                  <a:srgbClr val="595959"/>
                </a:solidFill>
                <a:latin typeface="Calibri"/>
                <a:ea typeface="Lucida Grande"/>
                <a:cs typeface="Calibri"/>
              </a:rPr>
              <a:t>I worry that the values and traditions that I most appreciate about my country are being eroded by other cultural / global </a:t>
            </a:r>
            <a:r>
              <a:rPr lang="en-GB" sz="2200" dirty="0" smtClean="0">
                <a:solidFill>
                  <a:srgbClr val="595959"/>
                </a:solidFill>
                <a:latin typeface="Calibri"/>
                <a:ea typeface="Lucida Grande"/>
                <a:cs typeface="Calibri"/>
              </a:rPr>
              <a:t>influences. </a:t>
            </a:r>
            <a:r>
              <a:rPr lang="en-US" sz="2200" dirty="0" smtClean="0">
                <a:solidFill>
                  <a:srgbClr val="595959"/>
                </a:solidFill>
                <a:latin typeface="Calibri"/>
                <a:cs typeface="Calibri"/>
              </a:rPr>
              <a:t>(% Agree)</a:t>
            </a:r>
            <a:endParaRPr lang="en-US" sz="2200" dirty="0">
              <a:solidFill>
                <a:srgbClr val="595959"/>
              </a:solidFill>
              <a:latin typeface="Calibri"/>
              <a:cs typeface="Calibri"/>
            </a:endParaRPr>
          </a:p>
        </p:txBody>
      </p:sp>
      <p:sp>
        <p:nvSpPr>
          <p:cNvPr id="15" name="Rectangle 14"/>
          <p:cNvSpPr/>
          <p:nvPr/>
        </p:nvSpPr>
        <p:spPr>
          <a:xfrm>
            <a:off x="4572000" y="4912668"/>
            <a:ext cx="4572000" cy="246221"/>
          </a:xfrm>
          <a:prstGeom prst="rect">
            <a:avLst/>
          </a:prstGeom>
        </p:spPr>
        <p:txBody>
          <a:bodyPr>
            <a:spAutoFit/>
          </a:bodyPr>
          <a:lstStyle/>
          <a:p>
            <a:pPr marL="177800" lvl="0" indent="-177800" algn="r">
              <a:spcAft>
                <a:spcPts val="1200"/>
              </a:spcAft>
            </a:pPr>
            <a:r>
              <a:rPr lang="en-GB" sz="1000" dirty="0">
                <a:solidFill>
                  <a:srgbClr val="A6A6A6"/>
                </a:solidFill>
                <a:latin typeface="Times New Roman"/>
                <a:cs typeface="Times New Roman"/>
              </a:rPr>
              <a:t>The Futures </a:t>
            </a:r>
            <a:r>
              <a:rPr lang="en-GB" sz="1000" dirty="0" smtClean="0">
                <a:solidFill>
                  <a:srgbClr val="A6A6A6"/>
                </a:solidFill>
                <a:latin typeface="Times New Roman"/>
                <a:cs typeface="Times New Roman"/>
              </a:rPr>
              <a:t>Company Global Monitor total base n=22,000 min base size n=1000</a:t>
            </a:r>
            <a:endParaRPr lang="en-GB" sz="1000" dirty="0">
              <a:solidFill>
                <a:srgbClr val="A6A6A6"/>
              </a:solidFill>
              <a:latin typeface="Times New Roman"/>
              <a:cs typeface="Times New Roman"/>
            </a:endParaRPr>
          </a:p>
        </p:txBody>
      </p:sp>
      <p:sp>
        <p:nvSpPr>
          <p:cNvPr id="27" name="Rectangle 26"/>
          <p:cNvSpPr/>
          <p:nvPr/>
        </p:nvSpPr>
        <p:spPr bwMode="gray">
          <a:xfrm>
            <a:off x="4830943" y="4548608"/>
            <a:ext cx="600645" cy="338554"/>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30000" noProof="0" dirty="0" smtClean="0">
                <a:ln>
                  <a:noFill/>
                </a:ln>
                <a:solidFill>
                  <a:srgbClr val="FFFFFF"/>
                </a:solidFill>
                <a:effectLst/>
                <a:uLnTx/>
                <a:uFillTx/>
                <a:latin typeface="Calibri"/>
                <a:cs typeface="Calibri"/>
              </a:rPr>
              <a:t>2014</a:t>
            </a:r>
            <a:endParaRPr kumimoji="0" lang="en-US" sz="2400" b="0" i="0" u="none" strike="noStrike" kern="0" cap="none" spc="0" normalizeH="0" baseline="30000" noProof="0" dirty="0">
              <a:ln>
                <a:noFill/>
              </a:ln>
              <a:solidFill>
                <a:srgbClr val="FFFFFF"/>
              </a:solidFill>
              <a:effectLst/>
              <a:uLnTx/>
              <a:uFillTx/>
              <a:latin typeface="Calibri"/>
              <a:cs typeface="Calibri"/>
            </a:endParaRPr>
          </a:p>
        </p:txBody>
      </p:sp>
      <p:grpSp>
        <p:nvGrpSpPr>
          <p:cNvPr id="30" name="Group 29"/>
          <p:cNvGrpSpPr/>
          <p:nvPr/>
        </p:nvGrpSpPr>
        <p:grpSpPr>
          <a:xfrm>
            <a:off x="160398" y="919420"/>
            <a:ext cx="3582660" cy="2747665"/>
            <a:chOff x="4668898" y="1402020"/>
            <a:chExt cx="3582660" cy="2747665"/>
          </a:xfrm>
        </p:grpSpPr>
        <p:sp>
          <p:nvSpPr>
            <p:cNvPr id="31" name="Oval 30"/>
            <p:cNvSpPr/>
            <p:nvPr/>
          </p:nvSpPr>
          <p:spPr>
            <a:xfrm>
              <a:off x="4668898" y="1410991"/>
              <a:ext cx="3582660" cy="2638520"/>
            </a:xfrm>
            <a:prstGeom prst="ellipse">
              <a:avLst/>
            </a:prstGeom>
            <a:solidFill>
              <a:srgbClr val="C20004"/>
            </a:solidFill>
            <a:ln w="9525" cap="flat" cmpd="sng" algn="ctr">
              <a:solidFill>
                <a:srgbClr val="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a:ea typeface="+mn-ea"/>
                <a:cs typeface="+mn-cs"/>
              </a:endParaRPr>
            </a:p>
          </p:txBody>
        </p:sp>
        <p:sp>
          <p:nvSpPr>
            <p:cNvPr id="32" name="Rectangle 31"/>
            <p:cNvSpPr/>
            <p:nvPr/>
          </p:nvSpPr>
          <p:spPr bwMode="white">
            <a:xfrm>
              <a:off x="5276571" y="1402020"/>
              <a:ext cx="2371183" cy="1785104"/>
            </a:xfrm>
            <a:prstGeom prst="rect">
              <a:avLst/>
            </a:prstGeom>
            <a:noFill/>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lang="en-US" sz="8800" b="1" kern="0" dirty="0" smtClean="0">
                  <a:solidFill>
                    <a:srgbClr val="FFFFFF"/>
                  </a:solidFill>
                  <a:effectLst>
                    <a:outerShdw blurRad="25400" dist="25400" dir="2700000" algn="tl" rotWithShape="0">
                      <a:srgbClr val="000000">
                        <a:alpha val="43000"/>
                      </a:srgbClr>
                    </a:outerShdw>
                  </a:effectLst>
                  <a:latin typeface="Calibri"/>
                  <a:cs typeface="Calibri"/>
                </a:rPr>
                <a:t>56</a:t>
              </a:r>
              <a:r>
                <a:rPr kumimoji="0" lang="en-US" sz="4800" b="0" i="0" u="none" strike="noStrike" kern="0" cap="none" spc="0" normalizeH="0" baseline="30000" noProof="0" dirty="0" smtClean="0">
                  <a:ln>
                    <a:noFill/>
                  </a:ln>
                  <a:solidFill>
                    <a:srgbClr val="FFFFFF"/>
                  </a:solidFill>
                  <a:effectLst>
                    <a:outerShdw blurRad="25400" dist="25400" dir="2700000" algn="tl" rotWithShape="0">
                      <a:srgbClr val="000000">
                        <a:alpha val="43000"/>
                      </a:srgbClr>
                    </a:outerShdw>
                  </a:effectLst>
                  <a:uLnTx/>
                  <a:uFillTx/>
                  <a:latin typeface="Calibri"/>
                  <a:cs typeface="Calibri"/>
                </a:rPr>
                <a:t>%</a:t>
              </a:r>
            </a:p>
          </p:txBody>
        </p:sp>
        <p:sp>
          <p:nvSpPr>
            <p:cNvPr id="33" name="Rectangle 32"/>
            <p:cNvSpPr/>
            <p:nvPr/>
          </p:nvSpPr>
          <p:spPr bwMode="white">
            <a:xfrm>
              <a:off x="5854701" y="3564910"/>
              <a:ext cx="1023570" cy="584775"/>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30000" noProof="0" dirty="0" smtClean="0">
                  <a:ln>
                    <a:noFill/>
                  </a:ln>
                  <a:solidFill>
                    <a:srgbClr val="FFFFFF"/>
                  </a:solidFill>
                  <a:effectLst/>
                  <a:uLnTx/>
                  <a:uFillTx/>
                  <a:latin typeface="Calibri"/>
                  <a:cs typeface="Calibri"/>
                </a:rPr>
                <a:t>Global</a:t>
              </a:r>
            </a:p>
            <a:p>
              <a:pPr marL="0" marR="0" lvl="0" indent="0" algn="ctr" defTabSz="914400" eaLnBrk="1" fontAlgn="auto" latinLnBrk="0" hangingPunct="1">
                <a:lnSpc>
                  <a:spcPct val="100000"/>
                </a:lnSpc>
                <a:spcBef>
                  <a:spcPts val="0"/>
                </a:spcBef>
                <a:spcAft>
                  <a:spcPts val="0"/>
                </a:spcAft>
                <a:buClrTx/>
                <a:buSzTx/>
                <a:buFontTx/>
                <a:buNone/>
                <a:tabLst/>
                <a:defRPr/>
              </a:pPr>
              <a:r>
                <a:rPr lang="en-US" sz="2400" kern="0" baseline="30000" noProof="0" dirty="0" smtClean="0">
                  <a:solidFill>
                    <a:srgbClr val="FFFFFF"/>
                  </a:solidFill>
                  <a:latin typeface="Calibri"/>
                  <a:cs typeface="Calibri"/>
                </a:rPr>
                <a:t>average</a:t>
              </a:r>
              <a:endParaRPr kumimoji="0" lang="en-US" sz="2400" b="0" i="0" u="none" strike="noStrike" kern="0" cap="none" spc="0" normalizeH="0" baseline="30000" noProof="0" dirty="0">
                <a:ln>
                  <a:noFill/>
                </a:ln>
                <a:solidFill>
                  <a:srgbClr val="FFFFFF"/>
                </a:solidFill>
                <a:effectLst/>
                <a:uLnTx/>
                <a:uFillTx/>
                <a:latin typeface="Calibri"/>
                <a:cs typeface="Calibri"/>
              </a:endParaRPr>
            </a:p>
          </p:txBody>
        </p:sp>
      </p:grpSp>
      <p:grpSp>
        <p:nvGrpSpPr>
          <p:cNvPr id="4" name="Group 3"/>
          <p:cNvGrpSpPr/>
          <p:nvPr/>
        </p:nvGrpSpPr>
        <p:grpSpPr>
          <a:xfrm>
            <a:off x="2822769" y="1554420"/>
            <a:ext cx="3582660" cy="2747666"/>
            <a:chOff x="4668898" y="1402020"/>
            <a:chExt cx="3582660" cy="2747666"/>
          </a:xfrm>
        </p:grpSpPr>
        <p:sp>
          <p:nvSpPr>
            <p:cNvPr id="22" name="Oval 21"/>
            <p:cNvSpPr/>
            <p:nvPr/>
          </p:nvSpPr>
          <p:spPr>
            <a:xfrm>
              <a:off x="4668898" y="1410991"/>
              <a:ext cx="3582660" cy="2638520"/>
            </a:xfrm>
            <a:prstGeom prst="ellipse">
              <a:avLst/>
            </a:prstGeom>
            <a:solidFill>
              <a:srgbClr val="180091"/>
            </a:solidFill>
            <a:ln w="9525" cap="flat" cmpd="sng" algn="ctr">
              <a:solidFill>
                <a:srgbClr val="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a:ea typeface="+mn-ea"/>
                <a:cs typeface="+mn-cs"/>
              </a:endParaRPr>
            </a:p>
          </p:txBody>
        </p:sp>
        <p:sp>
          <p:nvSpPr>
            <p:cNvPr id="28" name="Rectangle 27"/>
            <p:cNvSpPr/>
            <p:nvPr/>
          </p:nvSpPr>
          <p:spPr bwMode="white">
            <a:xfrm>
              <a:off x="5276571" y="1402020"/>
              <a:ext cx="2371183" cy="1785104"/>
            </a:xfrm>
            <a:prstGeom prst="rect">
              <a:avLst/>
            </a:prstGeom>
            <a:noFill/>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lang="en-US" sz="8800" b="1" kern="0" dirty="0" smtClean="0">
                  <a:solidFill>
                    <a:srgbClr val="FFFFFF"/>
                  </a:solidFill>
                  <a:effectLst>
                    <a:outerShdw blurRad="25400" dist="25400" dir="2700000" algn="tl" rotWithShape="0">
                      <a:srgbClr val="000000">
                        <a:alpha val="43000"/>
                      </a:srgbClr>
                    </a:outerShdw>
                  </a:effectLst>
                  <a:latin typeface="Calibri"/>
                  <a:cs typeface="Calibri"/>
                </a:rPr>
                <a:t>55</a:t>
              </a:r>
              <a:r>
                <a:rPr kumimoji="0" lang="en-US" sz="4800" b="0" i="0" u="none" strike="noStrike" kern="0" cap="none" spc="0" normalizeH="0" baseline="30000" noProof="0" dirty="0" smtClean="0">
                  <a:ln>
                    <a:noFill/>
                  </a:ln>
                  <a:solidFill>
                    <a:srgbClr val="FFFFFF"/>
                  </a:solidFill>
                  <a:effectLst>
                    <a:outerShdw blurRad="25400" dist="25400" dir="2700000" algn="tl" rotWithShape="0">
                      <a:srgbClr val="000000">
                        <a:alpha val="43000"/>
                      </a:srgbClr>
                    </a:outerShdw>
                  </a:effectLst>
                  <a:uLnTx/>
                  <a:uFillTx/>
                  <a:latin typeface="Calibri"/>
                  <a:cs typeface="Calibri"/>
                </a:rPr>
                <a:t>%</a:t>
              </a:r>
            </a:p>
          </p:txBody>
        </p:sp>
        <p:sp>
          <p:nvSpPr>
            <p:cNvPr id="29" name="Rectangle 28"/>
            <p:cNvSpPr/>
            <p:nvPr/>
          </p:nvSpPr>
          <p:spPr bwMode="white">
            <a:xfrm>
              <a:off x="6042187" y="3564910"/>
              <a:ext cx="836083" cy="584776"/>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30000" noProof="0" dirty="0" smtClean="0">
                  <a:ln>
                    <a:noFill/>
                  </a:ln>
                  <a:solidFill>
                    <a:srgbClr val="FFFFFF"/>
                  </a:solidFill>
                  <a:effectLst/>
                  <a:uLnTx/>
                  <a:uFillTx/>
                  <a:latin typeface="Calibri"/>
                  <a:cs typeface="Calibri"/>
                </a:rPr>
                <a:t>2014</a:t>
              </a:r>
            </a:p>
            <a:p>
              <a:pPr marL="0" marR="0" lvl="0" indent="0" algn="ctr" defTabSz="914400" eaLnBrk="1" fontAlgn="auto" latinLnBrk="0" hangingPunct="1">
                <a:lnSpc>
                  <a:spcPct val="100000"/>
                </a:lnSpc>
                <a:spcBef>
                  <a:spcPts val="0"/>
                </a:spcBef>
                <a:spcAft>
                  <a:spcPts val="0"/>
                </a:spcAft>
                <a:buClrTx/>
                <a:buSzTx/>
                <a:buFontTx/>
                <a:buNone/>
                <a:tabLst/>
                <a:defRPr/>
              </a:pPr>
              <a:r>
                <a:rPr lang="en-US" sz="2400" kern="0" baseline="30000" noProof="0" dirty="0" smtClean="0">
                  <a:solidFill>
                    <a:srgbClr val="FFFFFF"/>
                  </a:solidFill>
                  <a:latin typeface="Calibri"/>
                  <a:cs typeface="Calibri"/>
                </a:rPr>
                <a:t>GB</a:t>
              </a:r>
              <a:endParaRPr kumimoji="0" lang="en-US" sz="2400" b="0" i="0" u="none" strike="noStrike" kern="0" cap="none" spc="0" normalizeH="0" baseline="30000" noProof="0" dirty="0">
                <a:ln>
                  <a:noFill/>
                </a:ln>
                <a:solidFill>
                  <a:srgbClr val="FFFFFF"/>
                </a:solidFill>
                <a:effectLst/>
                <a:uLnTx/>
                <a:uFillTx/>
                <a:latin typeface="Calibri"/>
                <a:cs typeface="Calibri"/>
              </a:endParaRPr>
            </a:p>
          </p:txBody>
        </p:sp>
      </p:grpSp>
      <p:grpSp>
        <p:nvGrpSpPr>
          <p:cNvPr id="6" name="Group 5"/>
          <p:cNvGrpSpPr/>
          <p:nvPr/>
        </p:nvGrpSpPr>
        <p:grpSpPr>
          <a:xfrm>
            <a:off x="5485140" y="2189420"/>
            <a:ext cx="3582660" cy="2747666"/>
            <a:chOff x="661021" y="1402020"/>
            <a:chExt cx="3582660" cy="2747666"/>
          </a:xfrm>
        </p:grpSpPr>
        <p:sp>
          <p:nvSpPr>
            <p:cNvPr id="24" name="Oval 23"/>
            <p:cNvSpPr/>
            <p:nvPr/>
          </p:nvSpPr>
          <p:spPr>
            <a:xfrm>
              <a:off x="661021" y="1405994"/>
              <a:ext cx="3582660" cy="2638520"/>
            </a:xfrm>
            <a:prstGeom prst="ellipse">
              <a:avLst/>
            </a:prstGeom>
            <a:solidFill>
              <a:srgbClr val="3C641B"/>
            </a:solidFill>
            <a:ln w="9525" cap="flat" cmpd="sng" algn="ctr">
              <a:solidFill>
                <a:srgbClr val="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a:ea typeface="+mn-ea"/>
                <a:cs typeface="+mn-cs"/>
              </a:endParaRPr>
            </a:p>
          </p:txBody>
        </p:sp>
        <p:sp>
          <p:nvSpPr>
            <p:cNvPr id="26" name="Rectangle 25"/>
            <p:cNvSpPr/>
            <p:nvPr/>
          </p:nvSpPr>
          <p:spPr bwMode="white">
            <a:xfrm>
              <a:off x="1995777" y="3564910"/>
              <a:ext cx="836083" cy="584776"/>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30000" noProof="0" dirty="0" smtClean="0">
                  <a:ln>
                    <a:noFill/>
                  </a:ln>
                  <a:solidFill>
                    <a:srgbClr val="FFFFFF"/>
                  </a:solidFill>
                  <a:effectLst/>
                  <a:uLnTx/>
                  <a:uFillTx/>
                  <a:latin typeface="Calibri"/>
                  <a:cs typeface="Calibri"/>
                </a:rPr>
                <a:t>2014</a:t>
              </a:r>
            </a:p>
            <a:p>
              <a:pPr marL="0" marR="0" lvl="0" indent="0" algn="ctr" defTabSz="914400" eaLnBrk="1" fontAlgn="auto" latinLnBrk="0" hangingPunct="1">
                <a:lnSpc>
                  <a:spcPct val="100000"/>
                </a:lnSpc>
                <a:spcBef>
                  <a:spcPts val="0"/>
                </a:spcBef>
                <a:spcAft>
                  <a:spcPts val="0"/>
                </a:spcAft>
                <a:buClrTx/>
                <a:buSzTx/>
                <a:buFontTx/>
                <a:buNone/>
                <a:tabLst/>
                <a:defRPr/>
              </a:pPr>
              <a:r>
                <a:rPr lang="en-US" sz="2400" kern="0" baseline="30000" dirty="0" smtClean="0">
                  <a:solidFill>
                    <a:srgbClr val="FFFFFF"/>
                  </a:solidFill>
                  <a:latin typeface="Calibri"/>
                  <a:cs typeface="Calibri"/>
                </a:rPr>
                <a:t>Ireland</a:t>
              </a:r>
              <a:endParaRPr kumimoji="0" lang="en-US" sz="2400" b="0" i="0" u="none" strike="noStrike" kern="0" cap="none" spc="0" normalizeH="0" baseline="30000" noProof="0" dirty="0">
                <a:ln>
                  <a:noFill/>
                </a:ln>
                <a:solidFill>
                  <a:srgbClr val="FFFFFF"/>
                </a:solidFill>
                <a:effectLst/>
                <a:uLnTx/>
                <a:uFillTx/>
                <a:latin typeface="Calibri"/>
                <a:cs typeface="Calibri"/>
              </a:endParaRPr>
            </a:p>
          </p:txBody>
        </p:sp>
        <p:sp>
          <p:nvSpPr>
            <p:cNvPr id="25" name="Rectangle 24"/>
            <p:cNvSpPr/>
            <p:nvPr/>
          </p:nvSpPr>
          <p:spPr bwMode="white">
            <a:xfrm>
              <a:off x="1266760" y="1402020"/>
              <a:ext cx="2371183" cy="1785104"/>
            </a:xfrm>
            <a:prstGeom prst="rect">
              <a:avLst/>
            </a:prstGeom>
            <a:noFill/>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lang="en-US" sz="8800" b="1" kern="0" noProof="0" dirty="0" smtClean="0">
                  <a:solidFill>
                    <a:srgbClr val="FFFFFF"/>
                  </a:solidFill>
                  <a:effectLst>
                    <a:outerShdw blurRad="25400" dist="25400" dir="2700000" algn="tl" rotWithShape="0">
                      <a:srgbClr val="000000">
                        <a:alpha val="43000"/>
                      </a:srgbClr>
                    </a:outerShdw>
                  </a:effectLst>
                  <a:latin typeface="Calibri"/>
                  <a:cs typeface="Calibri"/>
                </a:rPr>
                <a:t>44</a:t>
              </a:r>
              <a:r>
                <a:rPr kumimoji="0" lang="en-US" sz="4800" b="0" i="0" u="none" strike="noStrike" kern="0" cap="none" spc="0" normalizeH="0" baseline="30000" noProof="0" dirty="0" smtClean="0">
                  <a:ln>
                    <a:noFill/>
                  </a:ln>
                  <a:solidFill>
                    <a:srgbClr val="FFFFFF"/>
                  </a:solidFill>
                  <a:effectLst>
                    <a:outerShdw blurRad="25400" dist="25400" dir="2700000" algn="tl" rotWithShape="0">
                      <a:srgbClr val="000000">
                        <a:alpha val="43000"/>
                      </a:srgbClr>
                    </a:outerShdw>
                  </a:effectLst>
                  <a:uLnTx/>
                  <a:uFillTx/>
                  <a:latin typeface="Calibri"/>
                  <a:cs typeface="Calibri"/>
                </a:rPr>
                <a:t>%</a:t>
              </a:r>
            </a:p>
          </p:txBody>
        </p:sp>
      </p:grpSp>
    </p:spTree>
    <p:extLst>
      <p:ext uri="{BB962C8B-B14F-4D97-AF65-F5344CB8AC3E}">
        <p14:creationId xmlns="" xmlns:p14="http://schemas.microsoft.com/office/powerpoint/2010/main" xmlns:mv="urn:schemas-microsoft-com:mac:vml" xmlns:mc="http://schemas.openxmlformats.org/markup-compatibility/2006" val="1663329262"/>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Pentagon 18"/>
          <p:cNvSpPr/>
          <p:nvPr/>
        </p:nvSpPr>
        <p:spPr>
          <a:xfrm>
            <a:off x="5557231" y="3629701"/>
            <a:ext cx="3635981" cy="1541355"/>
          </a:xfrm>
          <a:prstGeom prst="homePlate">
            <a:avLst/>
          </a:prstGeom>
          <a:solidFill>
            <a:srgbClr val="2A7801"/>
          </a:solidFill>
          <a:ln>
            <a:no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18" name="Pentagon 17"/>
          <p:cNvSpPr/>
          <p:nvPr/>
        </p:nvSpPr>
        <p:spPr>
          <a:xfrm>
            <a:off x="2778620" y="3629701"/>
            <a:ext cx="3635981" cy="1541355"/>
          </a:xfrm>
          <a:prstGeom prst="homePlate">
            <a:avLst/>
          </a:prstGeom>
          <a:solidFill>
            <a:srgbClr val="5F5F5F"/>
          </a:solidFill>
          <a:ln>
            <a:no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2" name="Pentagon 1"/>
          <p:cNvSpPr/>
          <p:nvPr/>
        </p:nvSpPr>
        <p:spPr>
          <a:xfrm>
            <a:off x="9" y="3629701"/>
            <a:ext cx="3635981" cy="1541355"/>
          </a:xfrm>
          <a:prstGeom prst="homePlate">
            <a:avLst/>
          </a:prstGeom>
          <a:solidFill>
            <a:srgbClr val="8600A9"/>
          </a:solidFill>
          <a:ln>
            <a:no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47" name="TextBox 46"/>
          <p:cNvSpPr txBox="1"/>
          <p:nvPr/>
        </p:nvSpPr>
        <p:spPr>
          <a:xfrm>
            <a:off x="352061" y="3993856"/>
            <a:ext cx="2753358" cy="800219"/>
          </a:xfrm>
          <a:prstGeom prst="rect">
            <a:avLst/>
          </a:prstGeom>
          <a:noFill/>
        </p:spPr>
        <p:txBody>
          <a:bodyPr wrap="none" lIns="0" tIns="0" rIns="0" bIns="0" rtlCol="0">
            <a:spAutoFit/>
          </a:bodyPr>
          <a:lstStyle/>
          <a:p>
            <a:pPr marL="0" indent="0">
              <a:buFont typeface="Wingdings" pitchFamily="2" charset="2"/>
              <a:buNone/>
            </a:pPr>
            <a:r>
              <a:rPr lang="en-US" sz="2600" b="1" dirty="0" smtClean="0">
                <a:solidFill>
                  <a:schemeClr val="bg1"/>
                </a:solidFill>
                <a:effectLst>
                  <a:outerShdw blurRad="25400" dist="38100" dir="2700000" algn="tl" rotWithShape="0">
                    <a:srgbClr val="000000">
                      <a:alpha val="43000"/>
                    </a:srgbClr>
                  </a:outerShdw>
                </a:effectLst>
                <a:latin typeface="Calibri"/>
                <a:cs typeface="Calibri"/>
              </a:rPr>
              <a:t>Economic definition</a:t>
            </a:r>
            <a:br>
              <a:rPr lang="en-US" sz="2600" b="1" dirty="0" smtClean="0">
                <a:solidFill>
                  <a:schemeClr val="bg1"/>
                </a:solidFill>
                <a:effectLst>
                  <a:outerShdw blurRad="25400" dist="38100" dir="2700000" algn="tl" rotWithShape="0">
                    <a:srgbClr val="000000">
                      <a:alpha val="43000"/>
                    </a:srgbClr>
                  </a:outerShdw>
                </a:effectLst>
                <a:latin typeface="Calibri"/>
                <a:cs typeface="Calibri"/>
              </a:rPr>
            </a:br>
            <a:r>
              <a:rPr lang="en-US" sz="2600" b="1" dirty="0" smtClean="0">
                <a:solidFill>
                  <a:schemeClr val="bg1"/>
                </a:solidFill>
                <a:effectLst>
                  <a:outerShdw blurRad="25400" dist="38100" dir="2700000" algn="tl" rotWithShape="0">
                    <a:srgbClr val="000000">
                      <a:alpha val="43000"/>
                    </a:srgbClr>
                  </a:outerShdw>
                </a:effectLst>
                <a:latin typeface="Calibri"/>
                <a:cs typeface="Calibri"/>
              </a:rPr>
              <a:t>of identity </a:t>
            </a:r>
          </a:p>
        </p:txBody>
      </p:sp>
      <p:sp>
        <p:nvSpPr>
          <p:cNvPr id="48" name="TextBox 47"/>
          <p:cNvSpPr txBox="1"/>
          <p:nvPr/>
        </p:nvSpPr>
        <p:spPr>
          <a:xfrm>
            <a:off x="3818588" y="3993856"/>
            <a:ext cx="1434763" cy="800219"/>
          </a:xfrm>
          <a:prstGeom prst="rect">
            <a:avLst/>
          </a:prstGeom>
          <a:noFill/>
        </p:spPr>
        <p:txBody>
          <a:bodyPr wrap="none" lIns="0" tIns="0" rIns="0" bIns="0" rtlCol="0">
            <a:spAutoFit/>
          </a:bodyPr>
          <a:lstStyle/>
          <a:p>
            <a:pPr marL="0" indent="0">
              <a:buFont typeface="Wingdings" pitchFamily="2" charset="2"/>
              <a:buNone/>
            </a:pPr>
            <a:r>
              <a:rPr lang="en-US" sz="2600" b="1" dirty="0" smtClean="0">
                <a:solidFill>
                  <a:schemeClr val="bg1"/>
                </a:solidFill>
                <a:effectLst>
                  <a:outerShdw blurRad="25400" dist="38100" dir="2700000" algn="tl" rotWithShape="0">
                    <a:srgbClr val="000000">
                      <a:alpha val="43000"/>
                    </a:srgbClr>
                  </a:outerShdw>
                </a:effectLst>
                <a:latin typeface="Calibri"/>
                <a:cs typeface="Calibri"/>
              </a:rPr>
              <a:t>Years of</a:t>
            </a:r>
            <a:br>
              <a:rPr lang="en-US" sz="2600" b="1" dirty="0" smtClean="0">
                <a:solidFill>
                  <a:schemeClr val="bg1"/>
                </a:solidFill>
                <a:effectLst>
                  <a:outerShdw blurRad="25400" dist="38100" dir="2700000" algn="tl" rotWithShape="0">
                    <a:srgbClr val="000000">
                      <a:alpha val="43000"/>
                    </a:srgbClr>
                  </a:outerShdw>
                </a:effectLst>
                <a:latin typeface="Calibri"/>
                <a:cs typeface="Calibri"/>
              </a:rPr>
            </a:br>
            <a:r>
              <a:rPr lang="en-US" sz="2600" b="1" dirty="0" smtClean="0">
                <a:solidFill>
                  <a:schemeClr val="bg1"/>
                </a:solidFill>
                <a:effectLst>
                  <a:outerShdw blurRad="25400" dist="38100" dir="2700000" algn="tl" rotWithShape="0">
                    <a:srgbClr val="000000">
                      <a:alpha val="43000"/>
                    </a:srgbClr>
                  </a:outerShdw>
                </a:effectLst>
                <a:latin typeface="Calibri"/>
                <a:cs typeface="Calibri"/>
              </a:rPr>
              <a:t>self-doubt</a:t>
            </a:r>
          </a:p>
        </p:txBody>
      </p:sp>
      <p:sp>
        <p:nvSpPr>
          <p:cNvPr id="49" name="TextBox 48"/>
          <p:cNvSpPr txBox="1"/>
          <p:nvPr/>
        </p:nvSpPr>
        <p:spPr>
          <a:xfrm>
            <a:off x="6671276" y="3993856"/>
            <a:ext cx="1577355" cy="800219"/>
          </a:xfrm>
          <a:prstGeom prst="rect">
            <a:avLst/>
          </a:prstGeom>
          <a:noFill/>
        </p:spPr>
        <p:txBody>
          <a:bodyPr wrap="none" lIns="0" tIns="0" rIns="0" bIns="0" rtlCol="0">
            <a:spAutoFit/>
          </a:bodyPr>
          <a:lstStyle/>
          <a:p>
            <a:pPr marL="0" indent="0">
              <a:buFont typeface="Wingdings" pitchFamily="2" charset="2"/>
              <a:buNone/>
            </a:pPr>
            <a:r>
              <a:rPr lang="en-US" sz="2600" b="1" dirty="0" smtClean="0">
                <a:solidFill>
                  <a:schemeClr val="bg1"/>
                </a:solidFill>
                <a:effectLst>
                  <a:outerShdw blurRad="25400" dist="38100" dir="2700000" algn="tl" rotWithShape="0">
                    <a:srgbClr val="000000">
                      <a:alpha val="43000"/>
                    </a:srgbClr>
                  </a:outerShdw>
                </a:effectLst>
                <a:latin typeface="Calibri"/>
                <a:cs typeface="Calibri"/>
              </a:rPr>
              <a:t>Reconciling</a:t>
            </a:r>
            <a:br>
              <a:rPr lang="en-US" sz="2600" b="1" dirty="0" smtClean="0">
                <a:solidFill>
                  <a:schemeClr val="bg1"/>
                </a:solidFill>
                <a:effectLst>
                  <a:outerShdw blurRad="25400" dist="38100" dir="2700000" algn="tl" rotWithShape="0">
                    <a:srgbClr val="000000">
                      <a:alpha val="43000"/>
                    </a:srgbClr>
                  </a:outerShdw>
                </a:effectLst>
                <a:latin typeface="Calibri"/>
                <a:cs typeface="Calibri"/>
              </a:rPr>
            </a:br>
            <a:r>
              <a:rPr lang="en-US" sz="2600" b="1" dirty="0" smtClean="0">
                <a:solidFill>
                  <a:schemeClr val="bg1"/>
                </a:solidFill>
                <a:effectLst>
                  <a:outerShdw blurRad="25400" dist="38100" dir="2700000" algn="tl" rotWithShape="0">
                    <a:srgbClr val="000000">
                      <a:alpha val="43000"/>
                    </a:srgbClr>
                  </a:outerShdw>
                </a:effectLst>
                <a:latin typeface="Calibri"/>
                <a:cs typeface="Calibri"/>
              </a:rPr>
              <a:t>complexity</a:t>
            </a:r>
          </a:p>
        </p:txBody>
      </p:sp>
      <p:sp>
        <p:nvSpPr>
          <p:cNvPr id="22" name="TextBox 21"/>
          <p:cNvSpPr txBox="1"/>
          <p:nvPr/>
        </p:nvSpPr>
        <p:spPr>
          <a:xfrm>
            <a:off x="2847169" y="246617"/>
            <a:ext cx="3449662" cy="430887"/>
          </a:xfrm>
          <a:prstGeom prst="rect">
            <a:avLst/>
          </a:prstGeom>
          <a:noFill/>
        </p:spPr>
        <p:txBody>
          <a:bodyPr wrap="none" lIns="0" tIns="0" rIns="0" bIns="0" rtlCol="0">
            <a:spAutoFit/>
          </a:bodyPr>
          <a:lstStyle/>
          <a:p>
            <a:pPr marL="0" indent="0">
              <a:buFont typeface="Wingdings" pitchFamily="2" charset="2"/>
              <a:buNone/>
            </a:pPr>
            <a:r>
              <a:rPr lang="en-US" sz="2800" b="1" dirty="0" smtClean="0">
                <a:solidFill>
                  <a:srgbClr val="BFBFBF"/>
                </a:solidFill>
              </a:rPr>
              <a:t>Enterprising Energy</a:t>
            </a:r>
          </a:p>
        </p:txBody>
      </p:sp>
      <p:sp>
        <p:nvSpPr>
          <p:cNvPr id="23" name="TextBox 22"/>
          <p:cNvSpPr txBox="1"/>
          <p:nvPr/>
        </p:nvSpPr>
        <p:spPr>
          <a:xfrm>
            <a:off x="2885641" y="890975"/>
            <a:ext cx="3372718" cy="1600438"/>
          </a:xfrm>
          <a:prstGeom prst="rect">
            <a:avLst/>
          </a:prstGeom>
          <a:noFill/>
        </p:spPr>
        <p:txBody>
          <a:bodyPr wrap="none" lIns="0" tIns="0" rIns="0" bIns="0" rtlCol="0">
            <a:spAutoFit/>
          </a:bodyPr>
          <a:lstStyle/>
          <a:p>
            <a:pPr algn="ctr"/>
            <a:r>
              <a:rPr lang="en-US" sz="2600" b="1" dirty="0" smtClean="0">
                <a:solidFill>
                  <a:srgbClr val="BFBFBF"/>
                </a:solidFill>
              </a:rPr>
              <a:t>Positive </a:t>
            </a:r>
            <a:r>
              <a:rPr lang="en-US" sz="2600" b="1" dirty="0">
                <a:solidFill>
                  <a:srgbClr val="BFBFBF"/>
                </a:solidFill>
              </a:rPr>
              <a:t>purpose</a:t>
            </a:r>
          </a:p>
          <a:p>
            <a:pPr algn="ctr"/>
            <a:r>
              <a:rPr lang="en-US" sz="2600" b="1" dirty="0">
                <a:solidFill>
                  <a:srgbClr val="BFBFBF"/>
                </a:solidFill>
              </a:rPr>
              <a:t>Cohesive community</a:t>
            </a:r>
          </a:p>
          <a:p>
            <a:pPr marL="0" indent="0" algn="ctr">
              <a:buFont typeface="Wingdings" pitchFamily="2" charset="2"/>
              <a:buNone/>
            </a:pPr>
            <a:r>
              <a:rPr lang="en-US" sz="2600" b="1" dirty="0" smtClean="0">
                <a:solidFill>
                  <a:srgbClr val="BFBFBF"/>
                </a:solidFill>
              </a:rPr>
              <a:t>Dynamic identities</a:t>
            </a:r>
          </a:p>
          <a:p>
            <a:pPr marL="0" indent="0" algn="ctr">
              <a:buFont typeface="Wingdings" pitchFamily="2" charset="2"/>
              <a:buNone/>
            </a:pPr>
            <a:r>
              <a:rPr lang="en-US" sz="2600" b="1" dirty="0" smtClean="0">
                <a:solidFill>
                  <a:srgbClr val="FF0000"/>
                </a:solidFill>
              </a:rPr>
              <a:t>Creative confidence</a:t>
            </a:r>
          </a:p>
        </p:txBody>
      </p:sp>
    </p:spTree>
    <p:extLst>
      <p:ext uri="{BB962C8B-B14F-4D97-AF65-F5344CB8AC3E}">
        <p14:creationId xmlns="" xmlns:p14="http://schemas.microsoft.com/office/powerpoint/2010/main" xmlns:mv="urn:schemas-microsoft-com:mac:vml" xmlns:mc="http://schemas.openxmlformats.org/markup-compatibility/2006" val="3271957704"/>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GB" dirty="0" smtClean="0"/>
              <a:t>Creative confidence celebrates what </a:t>
            </a:r>
            <a:br>
              <a:rPr lang="en-GB" dirty="0" smtClean="0"/>
            </a:br>
            <a:r>
              <a:rPr lang="en-GB" dirty="0" smtClean="0"/>
              <a:t>the world has to offer</a:t>
            </a:r>
            <a:endParaRPr lang="en-GB" dirty="0"/>
          </a:p>
        </p:txBody>
      </p:sp>
      <p:pic>
        <p:nvPicPr>
          <p:cNvPr id="2" name="Picture 1" descr="img_0050.jpg"/>
          <p:cNvPicPr>
            <a:picLocks noChangeAspect="1"/>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267748" y="939800"/>
            <a:ext cx="6042627" cy="40259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descr="dancerapronworn.jpg"/>
          <p:cNvPicPr>
            <a:picLocks noChangeAspect="1"/>
          </p:cNvPicPr>
          <p:nvPr/>
        </p:nvPicPr>
        <p:blipFill>
          <a:blip r:embed="rId4"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5697957" y="50800"/>
            <a:ext cx="3315614" cy="4978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p:cNvPicPr>
            <a:picLocks noChangeAspect="1"/>
          </p:cNvPicPr>
          <p:nvPr/>
        </p:nvPicPr>
        <p:blipFill>
          <a:blip r:embed="rId5" cstate="email">
            <a:extLst>
              <a:ext uri="{28A0092B-C50C-407E-A947-70E740481C1C}">
                <a14:useLocalDpi xmlns="" xmlns:a14="http://schemas.microsoft.com/office/drawing/2010/main" xmlns:mv="urn:schemas-microsoft-com:mac:vml" xmlns:mc="http://schemas.openxmlformats.org/markup-compatibility/2006"/>
              </a:ext>
            </a:extLst>
          </a:blip>
          <a:stretch>
            <a:fillRect/>
          </a:stretch>
        </p:blipFill>
        <p:spPr>
          <a:xfrm>
            <a:off x="1150136" y="1268434"/>
            <a:ext cx="3838575" cy="34671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p14="http://schemas.microsoft.com/office/powerpoint/2010/main" xmlns:mv="urn:schemas-microsoft-com:mac:vml" xmlns:mc="http://schemas.openxmlformats.org/markup-compatibility/2006" val="2124675758"/>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Some examples </a:t>
            </a:r>
            <a:endParaRPr lang="en-GB" dirty="0"/>
          </a:p>
        </p:txBody>
      </p:sp>
      <p:pic>
        <p:nvPicPr>
          <p:cNvPr id="7" name="Picture 6" descr="super miss sue interior.jpg"/>
          <p:cNvPicPr>
            <a:picLocks noChangeAspect="1"/>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0" y="0"/>
            <a:ext cx="9144000" cy="5143500"/>
          </a:xfrm>
          <a:prstGeom prst="rect">
            <a:avLst/>
          </a:prstGeom>
        </p:spPr>
      </p:pic>
      <p:pic>
        <p:nvPicPr>
          <p:cNvPr id="8" name="Picture 7" descr="super miss sue 3.jpg"/>
          <p:cNvPicPr>
            <a:picLocks noChangeAspect="1"/>
          </p:cNvPicPr>
          <p:nvPr/>
        </p:nvPicPr>
        <p:blipFill rotWithShape="1">
          <a:blip r:embed="rId4" cstate="print">
            <a:extLst>
              <a:ext uri="{28A0092B-C50C-407E-A947-70E740481C1C}">
                <a14:useLocalDpi xmlns="" xmlns:a14="http://schemas.microsoft.com/office/drawing/2010/main" xmlns:mv="urn:schemas-microsoft-com:mac:vml" xmlns:mc="http://schemas.openxmlformats.org/markup-compatibility/2006" val="0"/>
              </a:ext>
            </a:extLst>
          </a:blip>
          <a:srcRect l="15185" t="9876" r="7037" b="6173"/>
          <a:stretch/>
        </p:blipFill>
        <p:spPr>
          <a:xfrm>
            <a:off x="342900" y="406400"/>
            <a:ext cx="2667000" cy="4318000"/>
          </a:xfrm>
          <a:prstGeom prst="rect">
            <a:avLst/>
          </a:prstGeom>
          <a:ln>
            <a:noFill/>
          </a:ln>
          <a:effectLst>
            <a:softEdge rad="112500"/>
          </a:effectLst>
        </p:spPr>
      </p:pic>
      <p:pic>
        <p:nvPicPr>
          <p:cNvPr id="10" name="Picture 9" descr="super miss sue menu.png"/>
          <p:cNvPicPr>
            <a:picLocks noChangeAspect="1"/>
          </p:cNvPicPr>
          <p:nvPr/>
        </p:nvPicPr>
        <p:blipFill rotWithShape="1">
          <a:blip r:embed="rId5" cstate="print">
            <a:extLst>
              <a:ext uri="{28A0092B-C50C-407E-A947-70E740481C1C}">
                <a14:useLocalDpi xmlns="" xmlns:a14="http://schemas.microsoft.com/office/drawing/2010/main" xmlns:mv="urn:schemas-microsoft-com:mac:vml" xmlns:mc="http://schemas.openxmlformats.org/markup-compatibility/2006" val="0"/>
              </a:ext>
            </a:extLst>
          </a:blip>
          <a:srcRect t="10370" b="9136"/>
          <a:stretch/>
        </p:blipFill>
        <p:spPr>
          <a:xfrm>
            <a:off x="1473200" y="508000"/>
            <a:ext cx="7296468" cy="4140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p14="http://schemas.microsoft.com/office/powerpoint/2010/main" xmlns:mv="urn:schemas-microsoft-com:mac:vml" xmlns:mc="http://schemas.openxmlformats.org/markup-compatibility/2006" val="53932019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5143500"/>
          </a:xfrm>
          <a:prstGeom prst="rect">
            <a:avLst/>
          </a:prstGeom>
          <a:solidFill>
            <a:srgbClr val="E2E6E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effectLst>
                <a:outerShdw blurRad="50800" dist="38100" dir="2700000">
                  <a:srgbClr val="000000">
                    <a:alpha val="43000"/>
                  </a:srgbClr>
                </a:outerShdw>
              </a:effectLst>
            </a:endParaRPr>
          </a:p>
        </p:txBody>
      </p:sp>
      <p:pic>
        <p:nvPicPr>
          <p:cNvPr id="4" name="Picture 3" descr="Screen Shot 2014-02-12 at 11.48.33.png"/>
          <p:cNvPicPr>
            <a:picLocks noChangeAspect="1"/>
          </p:cNvPicPr>
          <p:nvPr/>
        </p:nvPicPr>
        <p:blipFill rotWithShape="1">
          <a:blip r:embed="rId3" cstate="print">
            <a:extLst>
              <a:ext uri="{28A0092B-C50C-407E-A947-70E740481C1C}">
                <a14:useLocalDpi xmlns="" xmlns:a14="http://schemas.microsoft.com/office/drawing/2010/main" xmlns:mv="urn:schemas-microsoft-com:mac:vml" xmlns:mc="http://schemas.openxmlformats.org/markup-compatibility/2006" val="0"/>
              </a:ext>
            </a:extLst>
          </a:blip>
          <a:srcRect r="3036"/>
          <a:stretch/>
        </p:blipFill>
        <p:spPr>
          <a:xfrm>
            <a:off x="482601" y="0"/>
            <a:ext cx="7924108" cy="5143500"/>
          </a:xfrm>
          <a:prstGeom prst="rect">
            <a:avLst/>
          </a:prstGeom>
        </p:spPr>
      </p:pic>
      <p:sp>
        <p:nvSpPr>
          <p:cNvPr id="5" name="Rectangle 4"/>
          <p:cNvSpPr/>
          <p:nvPr/>
        </p:nvSpPr>
        <p:spPr>
          <a:xfrm>
            <a:off x="6715184" y="-41989"/>
            <a:ext cx="1939667" cy="360000"/>
          </a:xfrm>
          <a:prstGeom prst="rect">
            <a:avLst/>
          </a:prstGeom>
          <a:solidFill>
            <a:srgbClr val="2D3E8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effectLst>
                <a:outerShdw blurRad="50800" dist="38100" dir="2700000">
                  <a:srgbClr val="000000">
                    <a:alpha val="43000"/>
                  </a:srgbClr>
                </a:outerShdw>
              </a:effectLst>
            </a:endParaRPr>
          </a:p>
        </p:txBody>
      </p:sp>
      <p:pic>
        <p:nvPicPr>
          <p:cNvPr id="6" name="Picture 5" descr="Stitch and Bear - Bobos - Burger and fries.jpg"/>
          <p:cNvPicPr>
            <a:picLocks noChangeAspect="1"/>
          </p:cNvPicPr>
          <p:nvPr/>
        </p:nvPicPr>
        <p:blipFill>
          <a:blip r:embed="rId4"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2141034" y="188944"/>
            <a:ext cx="5859966" cy="43949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p14="http://schemas.microsoft.com/office/powerpoint/2010/main" xmlns:mv="urn:schemas-microsoft-com:mac:vml" xmlns:mc="http://schemas.openxmlformats.org/markup-compatibility/2006" val="690732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hevron 6"/>
          <p:cNvSpPr/>
          <p:nvPr/>
        </p:nvSpPr>
        <p:spPr>
          <a:xfrm>
            <a:off x="148330" y="2190847"/>
            <a:ext cx="1531363" cy="1066182"/>
          </a:xfrm>
          <a:prstGeom prst="chevron">
            <a:avLst>
              <a:gd name="adj" fmla="val 37041"/>
            </a:avLst>
          </a:prstGeom>
          <a:solidFill>
            <a:srgbClr val="6F9931"/>
          </a:solidFill>
          <a:ln>
            <a:no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36000" tIns="0" rIns="0" bIns="0" rtlCol="0" anchor="ctr" anchorCtr="0">
            <a:noAutofit/>
          </a:bodyPr>
          <a:lstStyle/>
          <a:p>
            <a:pPr algn="l">
              <a:spcAft>
                <a:spcPts val="600"/>
              </a:spcAft>
            </a:pPr>
            <a:endParaRPr lang="en-US" sz="900" b="0" i="0" dirty="0" smtClean="0">
              <a:effectLst>
                <a:outerShdw blurRad="50800" dist="38100" dir="2700000">
                  <a:srgbClr val="000000">
                    <a:alpha val="43000"/>
                  </a:srgbClr>
                </a:outerShdw>
              </a:effectLst>
              <a:latin typeface="Arial"/>
              <a:cs typeface="Arial"/>
            </a:endParaRPr>
          </a:p>
        </p:txBody>
      </p:sp>
      <p:sp>
        <p:nvSpPr>
          <p:cNvPr id="8" name="TextBox 7"/>
          <p:cNvSpPr txBox="1"/>
          <p:nvPr/>
        </p:nvSpPr>
        <p:spPr>
          <a:xfrm>
            <a:off x="1948090" y="1862164"/>
            <a:ext cx="6953940" cy="1723549"/>
          </a:xfrm>
          <a:prstGeom prst="rect">
            <a:avLst/>
          </a:prstGeom>
          <a:noFill/>
        </p:spPr>
        <p:txBody>
          <a:bodyPr wrap="square" lIns="0" tIns="0" rIns="0" bIns="0" rtlCol="0" anchor="ctr">
            <a:spAutoFit/>
          </a:bodyPr>
          <a:lstStyle/>
          <a:p>
            <a:r>
              <a:rPr lang="en-GB" sz="2800" dirty="0">
                <a:latin typeface="Arial Black"/>
                <a:cs typeface="Arial Black"/>
              </a:rPr>
              <a:t>Brands will need to define ‘modern Irish’ as a re-appropriating the desirable past with aspirations </a:t>
            </a:r>
            <a:r>
              <a:rPr lang="en-GB" sz="2800" dirty="0" smtClean="0">
                <a:latin typeface="Arial Black"/>
                <a:cs typeface="Arial Black"/>
              </a:rPr>
              <a:t/>
            </a:r>
            <a:br>
              <a:rPr lang="en-GB" sz="2800" dirty="0" smtClean="0">
                <a:latin typeface="Arial Black"/>
                <a:cs typeface="Arial Black"/>
              </a:rPr>
            </a:br>
            <a:r>
              <a:rPr lang="en-GB" sz="2800" dirty="0" smtClean="0">
                <a:latin typeface="Arial Black"/>
                <a:cs typeface="Arial Black"/>
              </a:rPr>
              <a:t>of </a:t>
            </a:r>
            <a:r>
              <a:rPr lang="en-GB" sz="2800" dirty="0">
                <a:latin typeface="Arial Black"/>
                <a:cs typeface="Arial Black"/>
              </a:rPr>
              <a:t>the future</a:t>
            </a:r>
          </a:p>
        </p:txBody>
      </p:sp>
    </p:spTree>
    <p:extLst>
      <p:ext uri="{BB962C8B-B14F-4D97-AF65-F5344CB8AC3E}">
        <p14:creationId xmlns="" xmlns:p14="http://schemas.microsoft.com/office/powerpoint/2010/main" xmlns:mv="urn:schemas-microsoft-com:mac:vml" xmlns:mc="http://schemas.openxmlformats.org/markup-compatibility/2006" val="2514173030"/>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45876" y="0"/>
            <a:ext cx="3132000" cy="5184000"/>
          </a:xfrm>
          <a:prstGeom prst="rect">
            <a:avLst/>
          </a:prstGeom>
          <a:solidFill>
            <a:srgbClr val="680F90"/>
          </a:solidFill>
          <a:ln w="254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p:txBody>
      </p:sp>
      <p:sp>
        <p:nvSpPr>
          <p:cNvPr id="14" name="TextBox 6"/>
          <p:cNvSpPr txBox="1">
            <a:spLocks noChangeArrowheads="1"/>
          </p:cNvSpPr>
          <p:nvPr/>
        </p:nvSpPr>
        <p:spPr bwMode="auto">
          <a:xfrm>
            <a:off x="78412" y="2715964"/>
            <a:ext cx="2952000" cy="384721"/>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nchor="t">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fontAlgn="base" hangingPunct="1">
              <a:spcBef>
                <a:spcPct val="0"/>
              </a:spcBef>
              <a:spcAft>
                <a:spcPct val="0"/>
              </a:spcAft>
            </a:pPr>
            <a:r>
              <a:rPr lang="en-GB" sz="1900" b="1" dirty="0" smtClean="0">
                <a:solidFill>
                  <a:srgbClr val="FFFFFF"/>
                </a:solidFill>
                <a:effectLst>
                  <a:outerShdw blurRad="15875" dist="25400" dir="2700000" algn="tl" rotWithShape="0">
                    <a:srgbClr val="000000">
                      <a:alpha val="43000"/>
                    </a:srgbClr>
                  </a:outerShdw>
                </a:effectLst>
                <a:latin typeface="Calibri"/>
                <a:cs typeface="Calibri"/>
              </a:rPr>
              <a:t>Celtic Tiger period</a:t>
            </a:r>
          </a:p>
        </p:txBody>
      </p:sp>
      <p:sp>
        <p:nvSpPr>
          <p:cNvPr id="15" name="TextBox 7"/>
          <p:cNvSpPr txBox="1">
            <a:spLocks noChangeArrowheads="1"/>
          </p:cNvSpPr>
          <p:nvPr/>
        </p:nvSpPr>
        <p:spPr bwMode="auto">
          <a:xfrm>
            <a:off x="78412" y="3470225"/>
            <a:ext cx="2952000" cy="677108"/>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nchor="t">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fontAlgn="base" hangingPunct="1">
              <a:spcBef>
                <a:spcPct val="0"/>
              </a:spcBef>
              <a:spcAft>
                <a:spcPct val="0"/>
              </a:spcAft>
            </a:pPr>
            <a:r>
              <a:rPr lang="en-GB" sz="1900" b="1" dirty="0" smtClean="0">
                <a:solidFill>
                  <a:srgbClr val="FFFFFF"/>
                </a:solidFill>
                <a:effectLst>
                  <a:outerShdw blurRad="15875" dist="25400" dir="2700000" algn="tl" rotWithShape="0">
                    <a:srgbClr val="000000">
                      <a:alpha val="43000"/>
                    </a:srgbClr>
                  </a:outerShdw>
                </a:effectLst>
                <a:latin typeface="Calibri"/>
                <a:cs typeface="Calibri"/>
              </a:rPr>
              <a:t>Record lows of unemployment</a:t>
            </a:r>
          </a:p>
        </p:txBody>
      </p:sp>
      <p:sp>
        <p:nvSpPr>
          <p:cNvPr id="16" name="TextBox 8"/>
          <p:cNvSpPr txBox="1">
            <a:spLocks noChangeArrowheads="1"/>
          </p:cNvSpPr>
          <p:nvPr/>
        </p:nvSpPr>
        <p:spPr bwMode="auto">
          <a:xfrm>
            <a:off x="78412" y="4349206"/>
            <a:ext cx="2952000" cy="384721"/>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nchor="t">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fontAlgn="base" hangingPunct="1">
              <a:spcBef>
                <a:spcPct val="0"/>
              </a:spcBef>
              <a:spcAft>
                <a:spcPct val="0"/>
              </a:spcAft>
            </a:pPr>
            <a:r>
              <a:rPr lang="en-GB" sz="1900" b="1" dirty="0" smtClean="0">
                <a:solidFill>
                  <a:srgbClr val="FFFFFF"/>
                </a:solidFill>
                <a:effectLst>
                  <a:outerShdw blurRad="15875" dist="25400" dir="2700000" algn="tl" rotWithShape="0">
                    <a:srgbClr val="000000">
                      <a:alpha val="43000"/>
                    </a:srgbClr>
                  </a:outerShdw>
                </a:effectLst>
                <a:latin typeface="Calibri"/>
                <a:cs typeface="Calibri"/>
              </a:rPr>
              <a:t>Property boom</a:t>
            </a:r>
          </a:p>
        </p:txBody>
      </p:sp>
      <p:pic>
        <p:nvPicPr>
          <p:cNvPr id="25" name="Picture 1"/>
          <p:cNvPicPr>
            <a:picLocks noChangeAspect="1"/>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rcRect l="5763"/>
          <a:stretch>
            <a:fillRect/>
          </a:stretch>
        </p:blipFill>
        <p:spPr bwMode="auto">
          <a:xfrm>
            <a:off x="212489" y="984936"/>
            <a:ext cx="2683847" cy="16002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26" name="TextBox 25"/>
          <p:cNvSpPr txBox="1"/>
          <p:nvPr/>
        </p:nvSpPr>
        <p:spPr>
          <a:xfrm>
            <a:off x="169207" y="2"/>
            <a:ext cx="2770410" cy="861774"/>
          </a:xfrm>
          <a:prstGeom prst="rect">
            <a:avLst/>
          </a:prstGeom>
          <a:noFill/>
        </p:spPr>
        <p:txBody>
          <a:bodyPr wrap="none" rtlCol="0">
            <a:spAutoFit/>
          </a:bodyPr>
          <a:lstStyle/>
          <a:p>
            <a:pPr algn="ctr"/>
            <a:r>
              <a:rPr lang="en-US" sz="2700" b="1" dirty="0" smtClean="0">
                <a:solidFill>
                  <a:schemeClr val="bg1"/>
                </a:solidFill>
                <a:effectLst>
                  <a:outerShdw blurRad="25400" dist="38100" dir="2700000" algn="tl" rotWithShape="0">
                    <a:srgbClr val="000000">
                      <a:alpha val="43000"/>
                    </a:srgbClr>
                  </a:outerShdw>
                </a:effectLst>
                <a:latin typeface="Calibri"/>
                <a:cs typeface="Calibri"/>
              </a:rPr>
              <a:t>Era of Indulgence</a:t>
            </a:r>
            <a:r>
              <a:rPr lang="en-US" sz="2800" b="1" dirty="0" smtClean="0">
                <a:solidFill>
                  <a:schemeClr val="bg1"/>
                </a:solidFill>
                <a:effectLst>
                  <a:outerShdw blurRad="25400" dist="38100" dir="2700000" algn="tl" rotWithShape="0">
                    <a:srgbClr val="000000">
                      <a:alpha val="43000"/>
                    </a:srgbClr>
                  </a:outerShdw>
                </a:effectLst>
                <a:latin typeface="Calibri"/>
                <a:cs typeface="Calibri"/>
              </a:rPr>
              <a:t/>
            </a:r>
            <a:br>
              <a:rPr lang="en-US" sz="2800" b="1" dirty="0" smtClean="0">
                <a:solidFill>
                  <a:schemeClr val="bg1"/>
                </a:solidFill>
                <a:effectLst>
                  <a:outerShdw blurRad="25400" dist="38100" dir="2700000" algn="tl" rotWithShape="0">
                    <a:srgbClr val="000000">
                      <a:alpha val="43000"/>
                    </a:srgbClr>
                  </a:outerShdw>
                </a:effectLst>
                <a:latin typeface="Calibri"/>
                <a:cs typeface="Calibri"/>
              </a:rPr>
            </a:br>
            <a:r>
              <a:rPr lang="en-US" sz="2200" b="1" dirty="0" smtClean="0">
                <a:solidFill>
                  <a:schemeClr val="bg1"/>
                </a:solidFill>
                <a:effectLst>
                  <a:outerShdw blurRad="25400" dist="38100" dir="2700000" algn="tl" rotWithShape="0">
                    <a:srgbClr val="000000">
                      <a:alpha val="43000"/>
                    </a:srgbClr>
                  </a:outerShdw>
                </a:effectLst>
                <a:latin typeface="Calibri"/>
                <a:cs typeface="Calibri"/>
              </a:rPr>
              <a:t>(pre 2008)</a:t>
            </a:r>
            <a:endParaRPr lang="en-US" sz="2200" b="1" dirty="0">
              <a:solidFill>
                <a:schemeClr val="bg1"/>
              </a:solidFill>
              <a:effectLst>
                <a:outerShdw blurRad="25400" dist="38100" dir="2700000" algn="tl" rotWithShape="0">
                  <a:srgbClr val="000000">
                    <a:alpha val="43000"/>
                  </a:srgbClr>
                </a:outerShdw>
              </a:effectLst>
              <a:latin typeface="Calibri"/>
              <a:cs typeface="Calibri"/>
            </a:endParaRPr>
          </a:p>
        </p:txBody>
      </p:sp>
    </p:spTree>
    <p:extLst>
      <p:ext uri="{BB962C8B-B14F-4D97-AF65-F5344CB8AC3E}">
        <p14:creationId xmlns="" xmlns:p14="http://schemas.microsoft.com/office/powerpoint/2010/main" xmlns:mv="urn:schemas-microsoft-com:mac:vml" xmlns:mc="http://schemas.openxmlformats.org/markup-compatibility/2006" val="3329309655"/>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hevron 6"/>
          <p:cNvSpPr/>
          <p:nvPr/>
        </p:nvSpPr>
        <p:spPr>
          <a:xfrm>
            <a:off x="148330" y="2190847"/>
            <a:ext cx="1531363" cy="1066182"/>
          </a:xfrm>
          <a:prstGeom prst="chevron">
            <a:avLst>
              <a:gd name="adj" fmla="val 37041"/>
            </a:avLst>
          </a:prstGeom>
          <a:solidFill>
            <a:srgbClr val="6F9931"/>
          </a:solidFill>
          <a:ln>
            <a:no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36000" tIns="0" rIns="0" bIns="0" rtlCol="0" anchor="ctr" anchorCtr="0">
            <a:noAutofit/>
          </a:bodyPr>
          <a:lstStyle/>
          <a:p>
            <a:pPr algn="l">
              <a:spcAft>
                <a:spcPts val="600"/>
              </a:spcAft>
            </a:pPr>
            <a:endParaRPr lang="en-US" sz="900" b="0" i="0" dirty="0" smtClean="0">
              <a:effectLst>
                <a:outerShdw blurRad="50800" dist="38100" dir="2700000">
                  <a:srgbClr val="000000">
                    <a:alpha val="43000"/>
                  </a:srgbClr>
                </a:outerShdw>
              </a:effectLst>
              <a:latin typeface="Arial"/>
              <a:cs typeface="Arial"/>
            </a:endParaRPr>
          </a:p>
        </p:txBody>
      </p:sp>
      <p:sp>
        <p:nvSpPr>
          <p:cNvPr id="8" name="TextBox 7"/>
          <p:cNvSpPr txBox="1"/>
          <p:nvPr/>
        </p:nvSpPr>
        <p:spPr>
          <a:xfrm>
            <a:off x="1948090" y="1862165"/>
            <a:ext cx="6953940" cy="1723549"/>
          </a:xfrm>
          <a:prstGeom prst="rect">
            <a:avLst/>
          </a:prstGeom>
          <a:noFill/>
        </p:spPr>
        <p:txBody>
          <a:bodyPr wrap="square" lIns="0" tIns="0" rIns="0" bIns="0" rtlCol="0" anchor="ctr">
            <a:spAutoFit/>
          </a:bodyPr>
          <a:lstStyle/>
          <a:p>
            <a:pPr lvl="0"/>
            <a:r>
              <a:rPr lang="en-GB" sz="2800" dirty="0">
                <a:latin typeface="Arial Black"/>
                <a:cs typeface="Arial Black"/>
              </a:rPr>
              <a:t>Consumers will be looking to brands to help them rediscover products and experiences they have forgotten that they love</a:t>
            </a:r>
          </a:p>
        </p:txBody>
      </p:sp>
    </p:spTree>
    <p:extLst>
      <p:ext uri="{BB962C8B-B14F-4D97-AF65-F5344CB8AC3E}">
        <p14:creationId xmlns="" xmlns:p14="http://schemas.microsoft.com/office/powerpoint/2010/main" xmlns:mv="urn:schemas-microsoft-com:mac:vml" xmlns:mc="http://schemas.openxmlformats.org/markup-compatibility/2006" val="928170369"/>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rapezoid 2"/>
          <p:cNvSpPr/>
          <p:nvPr/>
        </p:nvSpPr>
        <p:spPr>
          <a:xfrm flipV="1">
            <a:off x="395110" y="691444"/>
            <a:ext cx="8396111" cy="4229088"/>
          </a:xfrm>
          <a:prstGeom prst="trapezoid">
            <a:avLst>
              <a:gd name="adj" fmla="val 28447"/>
            </a:avLst>
          </a:prstGeom>
          <a:gradFill flip="none" rotWithShape="1">
            <a:gsLst>
              <a:gs pos="0">
                <a:schemeClr val="bg2"/>
              </a:gs>
              <a:gs pos="100000">
                <a:srgbClr val="186EFF"/>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23" name="TextBox 22"/>
          <p:cNvSpPr txBox="1"/>
          <p:nvPr/>
        </p:nvSpPr>
        <p:spPr>
          <a:xfrm>
            <a:off x="2269229" y="1371476"/>
            <a:ext cx="4655121" cy="2215991"/>
          </a:xfrm>
          <a:prstGeom prst="rect">
            <a:avLst/>
          </a:prstGeom>
          <a:noFill/>
        </p:spPr>
        <p:txBody>
          <a:bodyPr wrap="none" lIns="0" tIns="0" rIns="0" bIns="0" rtlCol="0">
            <a:spAutoFit/>
          </a:bodyPr>
          <a:lstStyle/>
          <a:p>
            <a:pPr algn="ctr"/>
            <a:r>
              <a:rPr lang="en-US" sz="3600" b="1" dirty="0" smtClean="0"/>
              <a:t>Positive </a:t>
            </a:r>
            <a:r>
              <a:rPr lang="en-US" sz="3600" b="1" dirty="0"/>
              <a:t>purpose</a:t>
            </a:r>
          </a:p>
          <a:p>
            <a:pPr algn="ctr"/>
            <a:r>
              <a:rPr lang="en-US" sz="3600" b="1" dirty="0"/>
              <a:t>Cohesive community</a:t>
            </a:r>
          </a:p>
          <a:p>
            <a:pPr marL="0" indent="0" algn="ctr">
              <a:buFont typeface="Wingdings" pitchFamily="2" charset="2"/>
              <a:buNone/>
            </a:pPr>
            <a:r>
              <a:rPr lang="en-US" sz="3600" b="1" dirty="0" smtClean="0"/>
              <a:t>Dynamic identities</a:t>
            </a:r>
          </a:p>
          <a:p>
            <a:pPr marL="0" indent="0" algn="ctr">
              <a:buFont typeface="Wingdings" pitchFamily="2" charset="2"/>
              <a:buNone/>
            </a:pPr>
            <a:r>
              <a:rPr lang="en-US" sz="3600" b="1" dirty="0" smtClean="0"/>
              <a:t>Creative confidence</a:t>
            </a:r>
          </a:p>
        </p:txBody>
      </p:sp>
      <p:sp>
        <p:nvSpPr>
          <p:cNvPr id="24" name="TextBox 23"/>
          <p:cNvSpPr txBox="1"/>
          <p:nvPr/>
        </p:nvSpPr>
        <p:spPr>
          <a:xfrm>
            <a:off x="2056505" y="4158329"/>
            <a:ext cx="5080568" cy="553998"/>
          </a:xfrm>
          <a:prstGeom prst="rect">
            <a:avLst/>
          </a:prstGeom>
          <a:noFill/>
        </p:spPr>
        <p:txBody>
          <a:bodyPr wrap="none" lIns="0" tIns="0" rIns="0" bIns="0" rtlCol="0">
            <a:spAutoFit/>
          </a:bodyPr>
          <a:lstStyle/>
          <a:p>
            <a:pPr marL="0" indent="0" algn="ctr">
              <a:buFont typeface="Wingdings" pitchFamily="2" charset="2"/>
              <a:buNone/>
            </a:pPr>
            <a:r>
              <a:rPr lang="en-US" sz="3600" b="1" dirty="0" smtClean="0">
                <a:solidFill>
                  <a:srgbClr val="FF0000"/>
                </a:solidFill>
                <a:effectLst>
                  <a:outerShdw blurRad="25400" dist="38100" dir="2700000" algn="tl" rotWithShape="0">
                    <a:srgbClr val="000000">
                      <a:alpha val="43000"/>
                    </a:srgbClr>
                  </a:outerShdw>
                </a:effectLst>
              </a:rPr>
              <a:t>Reframing experiences</a:t>
            </a:r>
          </a:p>
        </p:txBody>
      </p:sp>
      <p:sp>
        <p:nvSpPr>
          <p:cNvPr id="11" name="Left Bracket 10"/>
          <p:cNvSpPr/>
          <p:nvPr/>
        </p:nvSpPr>
        <p:spPr>
          <a:xfrm rot="5400000">
            <a:off x="4196079" y="-3106954"/>
            <a:ext cx="801421" cy="7952644"/>
          </a:xfrm>
          <a:prstGeom prst="leftBracket">
            <a:avLst/>
          </a:prstGeom>
          <a:ln w="533400">
            <a:solidFill>
              <a:srgbClr val="6F993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2" name="TextBox 11"/>
          <p:cNvSpPr txBox="1"/>
          <p:nvPr/>
        </p:nvSpPr>
        <p:spPr>
          <a:xfrm>
            <a:off x="2384645" y="161951"/>
            <a:ext cx="4424288" cy="553998"/>
          </a:xfrm>
          <a:prstGeom prst="rect">
            <a:avLst/>
          </a:prstGeom>
          <a:noFill/>
        </p:spPr>
        <p:txBody>
          <a:bodyPr wrap="none" lIns="0" tIns="0" rIns="0" bIns="0" rtlCol="0">
            <a:spAutoFit/>
          </a:bodyPr>
          <a:lstStyle/>
          <a:p>
            <a:pPr marL="0" indent="0">
              <a:buFont typeface="Wingdings" pitchFamily="2" charset="2"/>
              <a:buNone/>
            </a:pPr>
            <a:r>
              <a:rPr lang="en-US" sz="3600" b="1" dirty="0" smtClean="0">
                <a:solidFill>
                  <a:schemeClr val="bg1"/>
                </a:solidFill>
                <a:effectLst>
                  <a:outerShdw blurRad="28575" dist="38100" dir="2700000" algn="tl" rotWithShape="0">
                    <a:srgbClr val="000000">
                      <a:alpha val="43000"/>
                    </a:srgbClr>
                  </a:outerShdw>
                </a:effectLst>
              </a:rPr>
              <a:t>Enterprising Energy</a:t>
            </a:r>
          </a:p>
        </p:txBody>
      </p:sp>
    </p:spTree>
    <p:extLst>
      <p:ext uri="{BB962C8B-B14F-4D97-AF65-F5344CB8AC3E}">
        <p14:creationId xmlns="" xmlns:p14="http://schemas.microsoft.com/office/powerpoint/2010/main" xmlns:mv="urn:schemas-microsoft-com:mac:vml" xmlns:mc="http://schemas.openxmlformats.org/markup-compatibility/2006" val="626864179"/>
      </p:ext>
    </p:extLst>
  </p:cSld>
  <p:clrMapOvr>
    <a:masterClrMapping/>
  </p:clrMapOvr>
  <p:transition spd="med">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9495" y="826169"/>
            <a:ext cx="7987721" cy="1846659"/>
          </a:xfrm>
          <a:prstGeom prst="rect">
            <a:avLst/>
          </a:prstGeom>
          <a:noFill/>
        </p:spPr>
        <p:txBody>
          <a:bodyPr wrap="square" lIns="0" tIns="0" rIns="0" bIns="0" rtlCol="0">
            <a:spAutoFit/>
          </a:bodyPr>
          <a:lstStyle/>
          <a:p>
            <a:pPr marL="0" indent="0">
              <a:buFont typeface="Wingdings" pitchFamily="2" charset="2"/>
              <a:buNone/>
            </a:pPr>
            <a:r>
              <a:rPr lang="en-US" sz="4000" dirty="0" smtClean="0">
                <a:latin typeface="Arial Black"/>
                <a:cs typeface="Arial Black"/>
              </a:rPr>
              <a:t>Experiences are taking on a new importance and dimension</a:t>
            </a:r>
          </a:p>
        </p:txBody>
      </p:sp>
      <p:sp>
        <p:nvSpPr>
          <p:cNvPr id="6" name="TextBox 5"/>
          <p:cNvSpPr txBox="1"/>
          <p:nvPr/>
        </p:nvSpPr>
        <p:spPr>
          <a:xfrm>
            <a:off x="0" y="-419254"/>
            <a:ext cx="884858" cy="2123658"/>
          </a:xfrm>
          <a:prstGeom prst="rect">
            <a:avLst/>
          </a:prstGeom>
          <a:noFill/>
        </p:spPr>
        <p:txBody>
          <a:bodyPr wrap="none" lIns="0" tIns="0" rIns="0" bIns="0" rtlCol="0">
            <a:spAutoFit/>
          </a:bodyPr>
          <a:lstStyle/>
          <a:p>
            <a:pPr marL="0" indent="0">
              <a:buFont typeface="Wingdings" pitchFamily="2" charset="2"/>
              <a:buNone/>
            </a:pPr>
            <a:r>
              <a:rPr lang="en-US" sz="13800" b="1" dirty="0" smtClean="0">
                <a:solidFill>
                  <a:srgbClr val="008000"/>
                </a:solidFill>
                <a:effectLst>
                  <a:outerShdw blurRad="25400" dist="38100" dir="2700000" algn="tl" rotWithShape="0">
                    <a:srgbClr val="000000">
                      <a:alpha val="43000"/>
                    </a:srgbClr>
                  </a:outerShdw>
                </a:effectLst>
              </a:rPr>
              <a:t>“</a:t>
            </a:r>
          </a:p>
        </p:txBody>
      </p:sp>
      <p:sp>
        <p:nvSpPr>
          <p:cNvPr id="7" name="TextBox 6"/>
          <p:cNvSpPr txBox="1"/>
          <p:nvPr/>
        </p:nvSpPr>
        <p:spPr>
          <a:xfrm>
            <a:off x="8296132" y="4032347"/>
            <a:ext cx="884858" cy="2123658"/>
          </a:xfrm>
          <a:prstGeom prst="rect">
            <a:avLst/>
          </a:prstGeom>
          <a:noFill/>
        </p:spPr>
        <p:txBody>
          <a:bodyPr wrap="none" lIns="0" tIns="0" rIns="0" bIns="0" rtlCol="0">
            <a:spAutoFit/>
          </a:bodyPr>
          <a:lstStyle/>
          <a:p>
            <a:pPr marL="0" indent="0">
              <a:buFont typeface="Wingdings" pitchFamily="2" charset="2"/>
              <a:buNone/>
            </a:pPr>
            <a:r>
              <a:rPr lang="en-US" sz="13800" b="1" dirty="0" smtClean="0">
                <a:solidFill>
                  <a:srgbClr val="008000"/>
                </a:solidFill>
                <a:effectLst>
                  <a:outerShdw blurRad="25400" dist="38100" dir="2700000" algn="tl" rotWithShape="0">
                    <a:srgbClr val="000000">
                      <a:alpha val="43000"/>
                    </a:srgbClr>
                  </a:outerShdw>
                </a:effectLst>
              </a:rPr>
              <a:t>”</a:t>
            </a:r>
          </a:p>
        </p:txBody>
      </p:sp>
    </p:spTree>
    <p:extLst>
      <p:ext uri="{BB962C8B-B14F-4D97-AF65-F5344CB8AC3E}">
        <p14:creationId xmlns="" xmlns:p14="http://schemas.microsoft.com/office/powerpoint/2010/main" xmlns:mv="urn:schemas-microsoft-com:mac:vml" xmlns:mc="http://schemas.openxmlformats.org/markup-compatibility/2006" val="1903743939"/>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790700" y="112018"/>
            <a:ext cx="5486400" cy="506555"/>
          </a:xfrm>
          <a:prstGeom prst="roundRect">
            <a:avLst/>
          </a:prstGeom>
          <a:solidFill>
            <a:srgbClr val="FFF0DB"/>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9" name="Text Placeholder 8"/>
          <p:cNvSpPr>
            <a:spLocks noGrp="1"/>
          </p:cNvSpPr>
          <p:nvPr>
            <p:ph sz="quarter" idx="4294967295"/>
          </p:nvPr>
        </p:nvSpPr>
        <p:spPr>
          <a:xfrm>
            <a:off x="914400" y="4942753"/>
            <a:ext cx="8229600" cy="340447"/>
          </a:xfrm>
        </p:spPr>
        <p:txBody>
          <a:bodyPr>
            <a:normAutofit/>
          </a:bodyPr>
          <a:lstStyle/>
          <a:p>
            <a:pPr algn="r"/>
            <a:r>
              <a:rPr lang="en-GB" sz="1000" dirty="0" smtClean="0">
                <a:solidFill>
                  <a:schemeClr val="bg1">
                    <a:lumMod val="65000"/>
                  </a:schemeClr>
                </a:solidFill>
                <a:latin typeface="Times New Roman"/>
                <a:cs typeface="Times New Roman"/>
              </a:rPr>
              <a:t>The </a:t>
            </a:r>
            <a:r>
              <a:rPr lang="en-GB" sz="1000" dirty="0">
                <a:solidFill>
                  <a:schemeClr val="bg1">
                    <a:lumMod val="65000"/>
                  </a:schemeClr>
                </a:solidFill>
                <a:latin typeface="Times New Roman"/>
                <a:cs typeface="Times New Roman"/>
              </a:rPr>
              <a:t>Futures Company Global Monitor Base size Global n-22,000, </a:t>
            </a:r>
            <a:r>
              <a:rPr lang="en-GB" sz="1000" dirty="0" smtClean="0">
                <a:solidFill>
                  <a:schemeClr val="bg1">
                    <a:lumMod val="65000"/>
                  </a:schemeClr>
                </a:solidFill>
                <a:latin typeface="Times New Roman"/>
                <a:cs typeface="Times New Roman"/>
              </a:rPr>
              <a:t>min. base size n=1000</a:t>
            </a:r>
            <a:endParaRPr lang="en-GB" sz="1000" dirty="0">
              <a:solidFill>
                <a:schemeClr val="bg1">
                  <a:lumMod val="65000"/>
                </a:schemeClr>
              </a:solidFill>
              <a:latin typeface="Times New Roman"/>
              <a:cs typeface="Times New Roman"/>
            </a:endParaRPr>
          </a:p>
        </p:txBody>
      </p:sp>
      <p:sp>
        <p:nvSpPr>
          <p:cNvPr id="42" name="Rectangle 41"/>
          <p:cNvSpPr/>
          <p:nvPr/>
        </p:nvSpPr>
        <p:spPr>
          <a:xfrm>
            <a:off x="4355452" y="795999"/>
            <a:ext cx="4572000" cy="646331"/>
          </a:xfrm>
          <a:prstGeom prst="rect">
            <a:avLst/>
          </a:prstGeom>
        </p:spPr>
        <p:txBody>
          <a:bodyPr>
            <a:spAutoFit/>
          </a:bodyPr>
          <a:lstStyle/>
          <a:p>
            <a:pPr algn="ctr"/>
            <a:endParaRPr lang="en-GB" dirty="0" smtClean="0"/>
          </a:p>
          <a:p>
            <a:pPr algn="ctr"/>
            <a:endParaRPr lang="en-GB" dirty="0"/>
          </a:p>
        </p:txBody>
      </p:sp>
      <p:graphicFrame>
        <p:nvGraphicFramePr>
          <p:cNvPr id="2" name="Chart 1"/>
          <p:cNvGraphicFramePr/>
          <p:nvPr>
            <p:extLst>
              <p:ext uri="{D42A27DB-BD31-4B8C-83A1-F6EECF244321}">
                <p14:modId xmlns="" xmlns:p14="http://schemas.microsoft.com/office/powerpoint/2010/main" xmlns:mv="urn:schemas-microsoft-com:mac:vml" xmlns:mc="http://schemas.openxmlformats.org/markup-compatibility/2006" val="1596241840"/>
              </p:ext>
            </p:extLst>
          </p:nvPr>
        </p:nvGraphicFramePr>
        <p:xfrm>
          <a:off x="780091" y="723901"/>
          <a:ext cx="7263241" cy="3800491"/>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1967993" y="180629"/>
            <a:ext cx="5131814" cy="369332"/>
          </a:xfrm>
          <a:prstGeom prst="rect">
            <a:avLst/>
          </a:prstGeom>
          <a:noFill/>
        </p:spPr>
        <p:txBody>
          <a:bodyPr wrap="none" lIns="0" tIns="0" rIns="0" bIns="0" rtlCol="0">
            <a:spAutoFit/>
          </a:bodyPr>
          <a:lstStyle/>
          <a:p>
            <a:r>
              <a:rPr lang="en-GB" sz="2400" dirty="0"/>
              <a:t>I like to try new products and services </a:t>
            </a:r>
          </a:p>
        </p:txBody>
      </p:sp>
      <p:sp>
        <p:nvSpPr>
          <p:cNvPr id="8" name="Rectangle 7"/>
          <p:cNvSpPr/>
          <p:nvPr/>
        </p:nvSpPr>
        <p:spPr>
          <a:xfrm>
            <a:off x="6731000" y="889000"/>
            <a:ext cx="1206500" cy="584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7" name="TextBox 6"/>
          <p:cNvSpPr txBox="1"/>
          <p:nvPr/>
        </p:nvSpPr>
        <p:spPr>
          <a:xfrm>
            <a:off x="6883400" y="1016000"/>
            <a:ext cx="838070" cy="430887"/>
          </a:xfrm>
          <a:prstGeom prst="rect">
            <a:avLst/>
          </a:prstGeom>
          <a:solidFill>
            <a:schemeClr val="bg1"/>
          </a:solidFill>
        </p:spPr>
        <p:txBody>
          <a:bodyPr wrap="none" lIns="0" tIns="0" rIns="0" bIns="0" rtlCol="0">
            <a:spAutoFit/>
          </a:bodyPr>
          <a:lstStyle/>
          <a:p>
            <a:pPr marL="0" indent="0">
              <a:buFont typeface="Wingdings" pitchFamily="2" charset="2"/>
              <a:buNone/>
            </a:pPr>
            <a:r>
              <a:rPr lang="en-US" sz="2800" dirty="0" smtClean="0">
                <a:solidFill>
                  <a:srgbClr val="FF0000"/>
                </a:solidFill>
                <a:effectLst>
                  <a:outerShdw blurRad="25400" dist="38100" dir="2700000" algn="tl" rotWithShape="0">
                    <a:srgbClr val="000000">
                      <a:alpha val="43000"/>
                    </a:srgbClr>
                  </a:outerShdw>
                </a:effectLst>
                <a:latin typeface="Arial Black"/>
                <a:cs typeface="Arial Black"/>
              </a:rPr>
              <a:t>79%</a:t>
            </a:r>
          </a:p>
        </p:txBody>
      </p:sp>
      <p:sp>
        <p:nvSpPr>
          <p:cNvPr id="17" name="Rectangle 16"/>
          <p:cNvSpPr/>
          <p:nvPr/>
        </p:nvSpPr>
        <p:spPr>
          <a:xfrm>
            <a:off x="254000" y="4076700"/>
            <a:ext cx="7772400" cy="762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pic>
        <p:nvPicPr>
          <p:cNvPr id="10" name="Picture 9" descr="flag germany german button.png"/>
          <p:cNvPicPr>
            <a:picLocks noChangeAspect="1"/>
          </p:cNvPicPr>
          <p:nvPr/>
        </p:nvPicPr>
        <p:blipFill>
          <a:blip r:embed="rId4"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1168400" y="4091350"/>
            <a:ext cx="684000" cy="684000"/>
          </a:xfrm>
          <a:prstGeom prst="rect">
            <a:avLst/>
          </a:prstGeom>
        </p:spPr>
      </p:pic>
      <p:pic>
        <p:nvPicPr>
          <p:cNvPr id="11" name="Picture 10" descr="Flag Spain button.png"/>
          <p:cNvPicPr>
            <a:picLocks noChangeAspect="1"/>
          </p:cNvPicPr>
          <p:nvPr/>
        </p:nvPicPr>
        <p:blipFill>
          <a:blip r:embed="rId5"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4565130" y="4000501"/>
            <a:ext cx="829698" cy="829698"/>
          </a:xfrm>
          <a:prstGeom prst="rect">
            <a:avLst/>
          </a:prstGeom>
        </p:spPr>
      </p:pic>
      <p:pic>
        <p:nvPicPr>
          <p:cNvPr id="12" name="Picture 11" descr="flag france french button.png"/>
          <p:cNvPicPr>
            <a:picLocks noChangeAspect="1"/>
          </p:cNvPicPr>
          <p:nvPr/>
        </p:nvPicPr>
        <p:blipFill>
          <a:blip r:embed="rId6"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2281136" y="4091350"/>
            <a:ext cx="684000" cy="684000"/>
          </a:xfrm>
          <a:prstGeom prst="rect">
            <a:avLst/>
          </a:prstGeom>
        </p:spPr>
      </p:pic>
      <p:pic>
        <p:nvPicPr>
          <p:cNvPr id="13" name="Picture 12" descr="button uk flag.jpg"/>
          <p:cNvPicPr>
            <a:picLocks noChangeAspect="1"/>
          </p:cNvPicPr>
          <p:nvPr/>
        </p:nvPicPr>
        <p:blipFill>
          <a:blip r:embed="rId7"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3393872" y="4055350"/>
            <a:ext cx="742522" cy="756000"/>
          </a:xfrm>
          <a:prstGeom prst="rect">
            <a:avLst/>
          </a:prstGeom>
        </p:spPr>
      </p:pic>
      <p:pic>
        <p:nvPicPr>
          <p:cNvPr id="14" name="Picture 13" descr="flag italy italian button.png"/>
          <p:cNvPicPr>
            <a:picLocks noChangeAspect="1"/>
          </p:cNvPicPr>
          <p:nvPr/>
        </p:nvPicPr>
        <p:blipFill>
          <a:blip r:embed="rId8"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5859565" y="4091350"/>
            <a:ext cx="684000" cy="684000"/>
          </a:xfrm>
          <a:prstGeom prst="rect">
            <a:avLst/>
          </a:prstGeom>
        </p:spPr>
      </p:pic>
      <p:pic>
        <p:nvPicPr>
          <p:cNvPr id="15" name="Picture 14" descr="flag ireland irish button.png"/>
          <p:cNvPicPr>
            <a:picLocks noChangeAspect="1"/>
          </p:cNvPicPr>
          <p:nvPr/>
        </p:nvPicPr>
        <p:blipFill>
          <a:blip r:embed="rId9"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6972300" y="4096800"/>
            <a:ext cx="673100" cy="673100"/>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386767964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17079"/>
            <a:ext cx="8686800" cy="504067"/>
          </a:xfrm>
        </p:spPr>
        <p:txBody>
          <a:bodyPr>
            <a:normAutofit fontScale="90000"/>
          </a:bodyPr>
          <a:lstStyle/>
          <a:p>
            <a:r>
              <a:rPr lang="en-GB" dirty="0" smtClean="0"/>
              <a:t>Food and drink experiences are playing </a:t>
            </a:r>
            <a:br>
              <a:rPr lang="en-GB" dirty="0" smtClean="0"/>
            </a:br>
            <a:r>
              <a:rPr lang="en-GB" dirty="0" smtClean="0"/>
              <a:t>this role for people</a:t>
            </a:r>
            <a:endParaRPr lang="en-GB" dirty="0"/>
          </a:p>
        </p:txBody>
      </p:sp>
      <p:pic>
        <p:nvPicPr>
          <p:cNvPr id="4" name="Picture 3"/>
          <p:cNvPicPr>
            <a:picLocks noChangeAspect="1"/>
          </p:cNvPicPr>
          <p:nvPr/>
        </p:nvPicPr>
        <p:blipFill rotWithShape="1">
          <a:blip r:embed="rId3" cstate="email">
            <a:extLst>
              <a:ext uri="{28A0092B-C50C-407E-A947-70E740481C1C}">
                <a14:useLocalDpi xmlns="" xmlns:a14="http://schemas.microsoft.com/office/drawing/2010/main" xmlns:mv="urn:schemas-microsoft-com:mac:vml" xmlns:mc="http://schemas.openxmlformats.org/markup-compatibility/2006"/>
              </a:ext>
            </a:extLst>
          </a:blip>
          <a:srcRect/>
          <a:stretch/>
        </p:blipFill>
        <p:spPr>
          <a:xfrm>
            <a:off x="114887" y="804781"/>
            <a:ext cx="5715000" cy="37033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Content Placeholder 6"/>
          <p:cNvSpPr txBox="1">
            <a:spLocks/>
          </p:cNvSpPr>
          <p:nvPr/>
        </p:nvSpPr>
        <p:spPr>
          <a:xfrm>
            <a:off x="611566" y="1803011"/>
            <a:ext cx="3965468" cy="1658252"/>
          </a:xfrm>
          <a:prstGeom prst="rect">
            <a:avLst/>
          </a:prstGeom>
        </p:spPr>
        <p:txBody>
          <a:bodyPr anchor="ctr"/>
          <a:lstStyle>
            <a:lvl1pPr marL="0" indent="0" algn="l" defTabSz="914400" rtl="0" eaLnBrk="1" latinLnBrk="0" hangingPunct="1">
              <a:spcBef>
                <a:spcPct val="20000"/>
              </a:spcBef>
              <a:buFont typeface="Arial" pitchFamily="34" charset="0"/>
              <a:buNone/>
              <a:defRPr sz="1600" b="0" i="0" kern="1200">
                <a:solidFill>
                  <a:srgbClr val="595959"/>
                </a:solidFill>
                <a:latin typeface="Georgia"/>
                <a:ea typeface="+mn-ea"/>
                <a:cs typeface="Arial"/>
              </a:defRPr>
            </a:lvl1pPr>
            <a:lvl2pPr marL="457200" indent="0" algn="l" defTabSz="914400" rtl="0" eaLnBrk="1" latinLnBrk="0" hangingPunct="1">
              <a:spcBef>
                <a:spcPct val="20000"/>
              </a:spcBef>
              <a:buFont typeface="Arial" pitchFamily="34" charset="0"/>
              <a:buNone/>
              <a:defRPr sz="1600" b="0" i="0" kern="1200">
                <a:solidFill>
                  <a:srgbClr val="595959"/>
                </a:solidFill>
                <a:latin typeface="Georgia"/>
                <a:ea typeface="+mn-ea"/>
                <a:cs typeface="Arial"/>
              </a:defRPr>
            </a:lvl2pPr>
            <a:lvl3pPr marL="914400" indent="0" algn="l" defTabSz="914400" rtl="0" eaLnBrk="1" latinLnBrk="0" hangingPunct="1">
              <a:spcBef>
                <a:spcPct val="20000"/>
              </a:spcBef>
              <a:buFont typeface="Arial" pitchFamily="34" charset="0"/>
              <a:buNone/>
              <a:defRPr sz="1600" b="0" i="0" kern="1200">
                <a:solidFill>
                  <a:srgbClr val="595959"/>
                </a:solidFill>
                <a:latin typeface="Georgia"/>
                <a:ea typeface="+mn-ea"/>
                <a:cs typeface="Arial"/>
              </a:defRPr>
            </a:lvl3pPr>
            <a:lvl4pPr marL="1371600" indent="0" algn="l" defTabSz="914400" rtl="0" eaLnBrk="1" latinLnBrk="0" hangingPunct="1">
              <a:spcBef>
                <a:spcPct val="20000"/>
              </a:spcBef>
              <a:buFont typeface="Arial" pitchFamily="34" charset="0"/>
              <a:buNone/>
              <a:defRPr sz="1600" b="0" i="0" kern="1200">
                <a:solidFill>
                  <a:srgbClr val="595959"/>
                </a:solidFill>
                <a:latin typeface="Georgia"/>
                <a:ea typeface="+mn-ea"/>
                <a:cs typeface="Arial"/>
              </a:defRPr>
            </a:lvl4pPr>
            <a:lvl5pPr marL="1828800" indent="0" algn="l" defTabSz="914400" rtl="0" eaLnBrk="1" latinLnBrk="0" hangingPunct="1">
              <a:spcBef>
                <a:spcPct val="20000"/>
              </a:spcBef>
              <a:buFont typeface="Arial" pitchFamily="34" charset="0"/>
              <a:buNone/>
              <a:defRPr sz="1600" b="0" i="0" kern="1200">
                <a:solidFill>
                  <a:srgbClr val="595959"/>
                </a:solidFill>
                <a:latin typeface="Georgia"/>
                <a:ea typeface="+mn-ea"/>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lgn="ctr"/>
            <a:endParaRPr lang="en-GB" sz="2400" dirty="0">
              <a:latin typeface="Calibri"/>
            </a:endParaRPr>
          </a:p>
        </p:txBody>
      </p:sp>
      <p:pic>
        <p:nvPicPr>
          <p:cNvPr id="2" name="Picture 1" descr="girl friends.jpg"/>
          <p:cNvPicPr>
            <a:picLocks noChangeAspect="1"/>
          </p:cNvPicPr>
          <p:nvPr/>
        </p:nvPicPr>
        <p:blipFill>
          <a:blip r:embed="rId4" cstate="email">
            <a:extLst>
              <a:ext uri="{28A0092B-C50C-407E-A947-70E740481C1C}">
                <a14:useLocalDpi xmlns="" xmlns:a14="http://schemas.microsoft.com/office/drawing/2010/main" xmlns:mv="urn:schemas-microsoft-com:mac:vml" xmlns:mc="http://schemas.openxmlformats.org/markup-compatibility/2006"/>
              </a:ext>
            </a:extLst>
          </a:blip>
          <a:stretch>
            <a:fillRect/>
          </a:stretch>
        </p:blipFill>
        <p:spPr>
          <a:xfrm>
            <a:off x="3687233" y="1470024"/>
            <a:ext cx="5349240" cy="35661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p14="http://schemas.microsoft.com/office/powerpoint/2010/main" xmlns:mv="urn:schemas-microsoft-com:mac:vml" xmlns:mc="http://schemas.openxmlformats.org/markup-compatibility/2006" val="173416034"/>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2-12 at 11.58.38.png"/>
          <p:cNvPicPr>
            <a:picLocks noChangeAspect="1"/>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0" y="284455"/>
            <a:ext cx="9144000" cy="4880674"/>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3239070483"/>
      </p:ext>
    </p:extLst>
  </p:cSld>
  <p:clrMapOvr>
    <a:masterClrMapping/>
  </p:clrMapOvr>
  <p:transition spd="med">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GB" dirty="0" smtClean="0"/>
              <a:t>Consumers will look for experiences that connect with the layers of cultural change</a:t>
            </a:r>
            <a:endParaRPr lang="en-GB" dirty="0"/>
          </a:p>
        </p:txBody>
      </p:sp>
      <p:sp>
        <p:nvSpPr>
          <p:cNvPr id="4" name="Content Placeholder 3"/>
          <p:cNvSpPr>
            <a:spLocks noGrp="1"/>
          </p:cNvSpPr>
          <p:nvPr>
            <p:ph sz="quarter" idx="15"/>
          </p:nvPr>
        </p:nvSpPr>
        <p:spPr>
          <a:xfrm>
            <a:off x="0" y="1414662"/>
            <a:ext cx="9144000" cy="671126"/>
          </a:xfrm>
        </p:spPr>
        <p:txBody>
          <a:bodyPr>
            <a:normAutofit/>
          </a:bodyPr>
          <a:lstStyle/>
          <a:p>
            <a:pPr algn="ctr"/>
            <a:r>
              <a:rPr lang="en-GB" sz="4000" dirty="0" smtClean="0">
                <a:ln w="6350">
                  <a:solidFill>
                    <a:schemeClr val="tx1"/>
                  </a:solidFill>
                </a:ln>
                <a:solidFill>
                  <a:schemeClr val="accent4">
                    <a:lumMod val="75000"/>
                  </a:schemeClr>
                </a:solidFill>
                <a:latin typeface="Arial Black"/>
                <a:cs typeface="Arial Black"/>
              </a:rPr>
              <a:t>Simplicity</a:t>
            </a:r>
            <a:endParaRPr lang="en-GB" sz="4000" dirty="0">
              <a:ln w="6350">
                <a:solidFill>
                  <a:schemeClr val="tx1"/>
                </a:solidFill>
              </a:ln>
              <a:solidFill>
                <a:schemeClr val="accent4">
                  <a:lumMod val="75000"/>
                </a:schemeClr>
              </a:solidFill>
              <a:latin typeface="Arial Black"/>
              <a:cs typeface="Arial Black"/>
            </a:endParaRPr>
          </a:p>
        </p:txBody>
      </p:sp>
    </p:spTree>
    <p:extLst>
      <p:ext uri="{BB962C8B-B14F-4D97-AF65-F5344CB8AC3E}">
        <p14:creationId xmlns="" xmlns:p14="http://schemas.microsoft.com/office/powerpoint/2010/main" xmlns:mv="urn:schemas-microsoft-com:mac:vml" xmlns:mc="http://schemas.openxmlformats.org/markup-compatibility/2006" val="1861546979"/>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http://lovelypackage.com/wp-content/uploads/2010/09/cook1.jpg"/>
          <p:cNvPicPr>
            <a:picLocks noChangeAspect="1" noChangeArrowheads="1"/>
          </p:cNvPicPr>
          <p:nvPr/>
        </p:nvPicPr>
        <p:blipFill rotWithShape="1">
          <a:blip r:embed="rId3" cstate="email">
            <a:extLst>
              <a:ext uri="{28A0092B-C50C-407E-A947-70E740481C1C}">
                <a14:useLocalDpi xmlns="" xmlns:a14="http://schemas.microsoft.com/office/drawing/2010/main" xmlns:mv="urn:schemas-microsoft-com:mac:vml" xmlns:mc="http://schemas.openxmlformats.org/markup-compatibility/2006"/>
              </a:ext>
            </a:extLst>
          </a:blip>
          <a:srcRect l="2582" t="7452" r="2504" b="10319"/>
          <a:stretch/>
        </p:blipFill>
        <p:spPr bwMode="auto">
          <a:xfrm>
            <a:off x="241300" y="1143000"/>
            <a:ext cx="5295900" cy="3479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1" descr="single estate milk.jpg"/>
          <p:cNvPicPr>
            <a:picLocks noChangeAspect="1"/>
          </p:cNvPicPr>
          <p:nvPr/>
        </p:nvPicPr>
        <p:blipFill rotWithShape="1">
          <a:blip r:embed="rId4" cstate="print">
            <a:extLst>
              <a:ext uri="{28A0092B-C50C-407E-A947-70E740481C1C}">
                <a14:useLocalDpi xmlns="" xmlns:a14="http://schemas.microsoft.com/office/drawing/2010/main" xmlns:mv="urn:schemas-microsoft-com:mac:vml" xmlns:mc="http://schemas.openxmlformats.org/markup-compatibility/2006" val="0"/>
              </a:ext>
            </a:extLst>
          </a:blip>
          <a:srcRect l="20008"/>
          <a:stretch/>
        </p:blipFill>
        <p:spPr>
          <a:xfrm>
            <a:off x="4749799" y="901700"/>
            <a:ext cx="4287783" cy="3886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p14="http://schemas.microsoft.com/office/powerpoint/2010/main" xmlns:mv="urn:schemas-microsoft-com:mac:vml" xmlns:mc="http://schemas.openxmlformats.org/markup-compatibility/2006" val="4142492588"/>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GB" dirty="0" smtClean="0"/>
              <a:t>Consumers will look for experiences that connect with the layers of cultural change</a:t>
            </a:r>
            <a:endParaRPr lang="en-GB" dirty="0"/>
          </a:p>
        </p:txBody>
      </p:sp>
      <p:sp>
        <p:nvSpPr>
          <p:cNvPr id="4" name="Content Placeholder 3"/>
          <p:cNvSpPr>
            <a:spLocks noGrp="1"/>
          </p:cNvSpPr>
          <p:nvPr>
            <p:ph sz="quarter" idx="15"/>
          </p:nvPr>
        </p:nvSpPr>
        <p:spPr>
          <a:xfrm>
            <a:off x="0" y="1414662"/>
            <a:ext cx="9144000" cy="671126"/>
          </a:xfrm>
        </p:spPr>
        <p:txBody>
          <a:bodyPr>
            <a:normAutofit/>
          </a:bodyPr>
          <a:lstStyle/>
          <a:p>
            <a:pPr algn="ctr"/>
            <a:r>
              <a:rPr lang="en-GB" sz="4000" dirty="0" smtClean="0">
                <a:ln w="6350">
                  <a:solidFill>
                    <a:schemeClr val="tx1"/>
                  </a:solidFill>
                </a:ln>
                <a:solidFill>
                  <a:schemeClr val="accent4">
                    <a:lumMod val="75000"/>
                  </a:schemeClr>
                </a:solidFill>
                <a:latin typeface="Arial Black"/>
                <a:cs typeface="Arial Black"/>
              </a:rPr>
              <a:t>Simplicity</a:t>
            </a:r>
            <a:endParaRPr lang="en-GB" sz="4000" dirty="0">
              <a:ln w="6350">
                <a:solidFill>
                  <a:schemeClr val="tx1"/>
                </a:solidFill>
              </a:ln>
              <a:solidFill>
                <a:schemeClr val="accent4">
                  <a:lumMod val="75000"/>
                </a:schemeClr>
              </a:solidFill>
              <a:latin typeface="Arial Black"/>
              <a:cs typeface="Arial Black"/>
            </a:endParaRPr>
          </a:p>
        </p:txBody>
      </p:sp>
      <p:sp>
        <p:nvSpPr>
          <p:cNvPr id="7" name="Rectangle 6"/>
          <p:cNvSpPr/>
          <p:nvPr/>
        </p:nvSpPr>
        <p:spPr>
          <a:xfrm>
            <a:off x="0" y="2431332"/>
            <a:ext cx="9144000" cy="707886"/>
          </a:xfrm>
          <a:prstGeom prst="rect">
            <a:avLst/>
          </a:prstGeom>
        </p:spPr>
        <p:txBody>
          <a:bodyPr wrap="square">
            <a:spAutoFit/>
          </a:bodyPr>
          <a:lstStyle/>
          <a:p>
            <a:pPr lvl="0" algn="ctr">
              <a:spcBef>
                <a:spcPct val="20000"/>
              </a:spcBef>
            </a:pPr>
            <a:r>
              <a:rPr lang="en-GB" sz="4000" dirty="0" smtClean="0">
                <a:ln w="6350">
                  <a:solidFill>
                    <a:schemeClr val="tx1"/>
                  </a:solidFill>
                </a:ln>
                <a:solidFill>
                  <a:schemeClr val="accent4">
                    <a:lumMod val="75000"/>
                  </a:schemeClr>
                </a:solidFill>
                <a:latin typeface="Arial Black"/>
                <a:cs typeface="Arial Black"/>
              </a:rPr>
              <a:t>Connectedness</a:t>
            </a:r>
            <a:endParaRPr lang="en-GB" sz="4000" dirty="0">
              <a:ln w="6350">
                <a:solidFill>
                  <a:schemeClr val="tx1"/>
                </a:solidFill>
              </a:ln>
              <a:solidFill>
                <a:schemeClr val="accent4">
                  <a:lumMod val="75000"/>
                </a:schemeClr>
              </a:solidFill>
              <a:latin typeface="Arial Black"/>
              <a:cs typeface="Arial Black"/>
            </a:endParaRPr>
          </a:p>
        </p:txBody>
      </p:sp>
    </p:spTree>
    <p:extLst>
      <p:ext uri="{BB962C8B-B14F-4D97-AF65-F5344CB8AC3E}">
        <p14:creationId xmlns="" xmlns:p14="http://schemas.microsoft.com/office/powerpoint/2010/main" xmlns:mv="urn:schemas-microsoft-com:mac:vml" xmlns:mc="http://schemas.openxmlformats.org/markup-compatibility/2006" val="1861546979"/>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2-12 at 12.06.33.png"/>
          <p:cNvPicPr>
            <a:picLocks noChangeAspect="1"/>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529111" y="0"/>
            <a:ext cx="10204283" cy="5143500"/>
          </a:xfrm>
          <a:prstGeom prst="rect">
            <a:avLst/>
          </a:prstGeom>
        </p:spPr>
      </p:pic>
      <p:pic>
        <p:nvPicPr>
          <p:cNvPr id="3" name="Picture 2" descr="streetfeast.ie.jpg"/>
          <p:cNvPicPr>
            <a:picLocks noChangeAspect="1"/>
          </p:cNvPicPr>
          <p:nvPr/>
        </p:nvPicPr>
        <p:blipFill>
          <a:blip r:embed="rId4"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2751008" y="304411"/>
            <a:ext cx="6255242" cy="43982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streetfeast 2.jpg"/>
          <p:cNvPicPr>
            <a:picLocks noChangeAspect="1"/>
          </p:cNvPicPr>
          <p:nvPr/>
        </p:nvPicPr>
        <p:blipFill>
          <a:blip r:embed="rId5"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198660" y="94471"/>
            <a:ext cx="3823069" cy="48390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p14="http://schemas.microsoft.com/office/powerpoint/2010/main" xmlns:mv="urn:schemas-microsoft-com:mac:vml" xmlns:mc="http://schemas.openxmlformats.org/markup-compatibility/2006" val="179647205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45876" y="0"/>
            <a:ext cx="3132000" cy="5184000"/>
          </a:xfrm>
          <a:prstGeom prst="rect">
            <a:avLst/>
          </a:prstGeom>
          <a:solidFill>
            <a:srgbClr val="680F90"/>
          </a:solidFill>
          <a:ln w="254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p:txBody>
      </p:sp>
      <p:sp>
        <p:nvSpPr>
          <p:cNvPr id="19" name="Rectangle 18"/>
          <p:cNvSpPr/>
          <p:nvPr/>
        </p:nvSpPr>
        <p:spPr bwMode="auto">
          <a:xfrm>
            <a:off x="3065137" y="0"/>
            <a:ext cx="3060000" cy="5143500"/>
          </a:xfrm>
          <a:prstGeom prst="rect">
            <a:avLst/>
          </a:prstGeom>
          <a:solidFill>
            <a:schemeClr val="tx1">
              <a:lumMod val="65000"/>
              <a:lumOff val="35000"/>
            </a:schemeClr>
          </a:solidFill>
          <a:ln w="254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p:txBody>
      </p:sp>
      <p:sp>
        <p:nvSpPr>
          <p:cNvPr id="20" name="TextBox 6"/>
          <p:cNvSpPr txBox="1">
            <a:spLocks noChangeArrowheads="1"/>
          </p:cNvSpPr>
          <p:nvPr/>
        </p:nvSpPr>
        <p:spPr bwMode="auto">
          <a:xfrm>
            <a:off x="78412" y="2715964"/>
            <a:ext cx="2952000" cy="384721"/>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nchor="t">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fontAlgn="base" hangingPunct="1">
              <a:spcBef>
                <a:spcPct val="0"/>
              </a:spcBef>
              <a:spcAft>
                <a:spcPct val="0"/>
              </a:spcAft>
            </a:pPr>
            <a:r>
              <a:rPr lang="en-GB" sz="1900" b="1" dirty="0" smtClean="0">
                <a:solidFill>
                  <a:srgbClr val="AB16EF"/>
                </a:solidFill>
                <a:effectLst>
                  <a:outerShdw blurRad="15875" dist="25400" dir="2700000" algn="tl" rotWithShape="0">
                    <a:srgbClr val="000000">
                      <a:alpha val="43000"/>
                    </a:srgbClr>
                  </a:outerShdw>
                </a:effectLst>
                <a:latin typeface="Calibri"/>
                <a:cs typeface="Calibri"/>
              </a:rPr>
              <a:t>Celtic Tiger period</a:t>
            </a:r>
          </a:p>
        </p:txBody>
      </p:sp>
      <p:sp>
        <p:nvSpPr>
          <p:cNvPr id="21" name="TextBox 7"/>
          <p:cNvSpPr txBox="1">
            <a:spLocks noChangeArrowheads="1"/>
          </p:cNvSpPr>
          <p:nvPr/>
        </p:nvSpPr>
        <p:spPr bwMode="auto">
          <a:xfrm>
            <a:off x="78412" y="3470225"/>
            <a:ext cx="2952000" cy="677108"/>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nchor="t">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fontAlgn="base" hangingPunct="1">
              <a:spcBef>
                <a:spcPct val="0"/>
              </a:spcBef>
              <a:spcAft>
                <a:spcPct val="0"/>
              </a:spcAft>
            </a:pPr>
            <a:r>
              <a:rPr lang="en-GB" sz="1900" b="1" dirty="0" smtClean="0">
                <a:solidFill>
                  <a:srgbClr val="AB16EF"/>
                </a:solidFill>
                <a:effectLst>
                  <a:outerShdw blurRad="15875" dist="25400" dir="2700000" algn="tl" rotWithShape="0">
                    <a:srgbClr val="000000">
                      <a:alpha val="43000"/>
                    </a:srgbClr>
                  </a:outerShdw>
                </a:effectLst>
                <a:latin typeface="Calibri"/>
                <a:cs typeface="Calibri"/>
              </a:rPr>
              <a:t>Record lows of unemployment</a:t>
            </a:r>
          </a:p>
        </p:txBody>
      </p:sp>
      <p:sp>
        <p:nvSpPr>
          <p:cNvPr id="22" name="TextBox 8"/>
          <p:cNvSpPr txBox="1">
            <a:spLocks noChangeArrowheads="1"/>
          </p:cNvSpPr>
          <p:nvPr/>
        </p:nvSpPr>
        <p:spPr bwMode="auto">
          <a:xfrm>
            <a:off x="78412" y="4349206"/>
            <a:ext cx="2952000" cy="384721"/>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nchor="t">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fontAlgn="base" hangingPunct="1">
              <a:spcBef>
                <a:spcPct val="0"/>
              </a:spcBef>
              <a:spcAft>
                <a:spcPct val="0"/>
              </a:spcAft>
            </a:pPr>
            <a:r>
              <a:rPr lang="en-GB" sz="1900" b="1" dirty="0" smtClean="0">
                <a:solidFill>
                  <a:srgbClr val="AB16EF"/>
                </a:solidFill>
                <a:effectLst>
                  <a:outerShdw blurRad="15875" dist="25400" dir="2700000" algn="tl" rotWithShape="0">
                    <a:srgbClr val="000000">
                      <a:alpha val="43000"/>
                    </a:srgbClr>
                  </a:outerShdw>
                </a:effectLst>
                <a:latin typeface="Calibri"/>
                <a:cs typeface="Calibri"/>
              </a:rPr>
              <a:t>Property boom</a:t>
            </a:r>
          </a:p>
        </p:txBody>
      </p:sp>
      <p:pic>
        <p:nvPicPr>
          <p:cNvPr id="23" name="Picture 3"/>
          <p:cNvPicPr>
            <a:picLocks noChangeAspect="1" noChangeArrowheads="1"/>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3245137" y="984936"/>
            <a:ext cx="2700000" cy="16200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24" name="TextBox 13"/>
          <p:cNvSpPr txBox="1">
            <a:spLocks noChangeArrowheads="1"/>
          </p:cNvSpPr>
          <p:nvPr/>
        </p:nvSpPr>
        <p:spPr bwMode="auto">
          <a:xfrm>
            <a:off x="3119137" y="2715964"/>
            <a:ext cx="2952000" cy="677108"/>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nchor="t">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fontAlgn="base" hangingPunct="1">
              <a:spcBef>
                <a:spcPct val="0"/>
              </a:spcBef>
              <a:spcAft>
                <a:spcPct val="0"/>
              </a:spcAft>
            </a:pPr>
            <a:r>
              <a:rPr lang="en-GB" sz="1900" b="1" dirty="0" smtClean="0">
                <a:solidFill>
                  <a:srgbClr val="FFFFFF"/>
                </a:solidFill>
                <a:effectLst>
                  <a:outerShdw blurRad="15875" dist="25400" dir="2700000" algn="tl" rotWithShape="0">
                    <a:srgbClr val="000000">
                      <a:alpha val="43000"/>
                    </a:srgbClr>
                  </a:outerShdw>
                </a:effectLst>
                <a:latin typeface="Calibri"/>
                <a:cs typeface="Calibri"/>
              </a:rPr>
              <a:t>False dawns - double and even triple dips!</a:t>
            </a:r>
          </a:p>
        </p:txBody>
      </p:sp>
      <p:sp>
        <p:nvSpPr>
          <p:cNvPr id="25" name="TextBox 14"/>
          <p:cNvSpPr txBox="1">
            <a:spLocks noChangeArrowheads="1"/>
          </p:cNvSpPr>
          <p:nvPr/>
        </p:nvSpPr>
        <p:spPr bwMode="auto">
          <a:xfrm>
            <a:off x="3119137" y="4349206"/>
            <a:ext cx="2952000" cy="969496"/>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nchor="t">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fontAlgn="base" hangingPunct="1">
              <a:spcBef>
                <a:spcPct val="0"/>
              </a:spcBef>
              <a:spcAft>
                <a:spcPct val="0"/>
              </a:spcAft>
            </a:pPr>
            <a:r>
              <a:rPr lang="en-GB" sz="1900" b="1" dirty="0" smtClean="0">
                <a:solidFill>
                  <a:srgbClr val="FFFFFF"/>
                </a:solidFill>
                <a:effectLst>
                  <a:outerShdw blurRad="15875" dist="25400" dir="2700000" algn="tl" rotWithShape="0">
                    <a:srgbClr val="000000">
                      <a:alpha val="43000"/>
                    </a:srgbClr>
                  </a:outerShdw>
                </a:effectLst>
                <a:latin typeface="Calibri"/>
                <a:cs typeface="Calibri"/>
              </a:rPr>
              <a:t>Debt becomes a burden and cheap credit vanishes</a:t>
            </a:r>
          </a:p>
        </p:txBody>
      </p:sp>
      <p:sp>
        <p:nvSpPr>
          <p:cNvPr id="26" name="TextBox 15"/>
          <p:cNvSpPr txBox="1">
            <a:spLocks noChangeArrowheads="1"/>
          </p:cNvSpPr>
          <p:nvPr/>
        </p:nvSpPr>
        <p:spPr bwMode="auto">
          <a:xfrm>
            <a:off x="3119137" y="3470225"/>
            <a:ext cx="2952000" cy="677108"/>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nchor="t">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fontAlgn="base" hangingPunct="1">
              <a:spcBef>
                <a:spcPct val="0"/>
              </a:spcBef>
              <a:spcAft>
                <a:spcPct val="0"/>
              </a:spcAft>
            </a:pPr>
            <a:r>
              <a:rPr lang="en-GB" sz="1900" b="1" dirty="0" smtClean="0">
                <a:solidFill>
                  <a:srgbClr val="FFFFFF"/>
                </a:solidFill>
                <a:effectLst>
                  <a:outerShdw blurRad="15875" dist="25400" dir="2700000" algn="tl" rotWithShape="0">
                    <a:srgbClr val="000000">
                      <a:alpha val="43000"/>
                    </a:srgbClr>
                  </a:outerShdw>
                </a:effectLst>
                <a:latin typeface="Calibri"/>
                <a:cs typeface="Calibri"/>
              </a:rPr>
              <a:t>Cutbacks and</a:t>
            </a:r>
            <a:br>
              <a:rPr lang="en-GB" sz="1900" b="1" dirty="0" smtClean="0">
                <a:solidFill>
                  <a:srgbClr val="FFFFFF"/>
                </a:solidFill>
                <a:effectLst>
                  <a:outerShdw blurRad="15875" dist="25400" dir="2700000" algn="tl" rotWithShape="0">
                    <a:srgbClr val="000000">
                      <a:alpha val="43000"/>
                    </a:srgbClr>
                  </a:outerShdw>
                </a:effectLst>
                <a:latin typeface="Calibri"/>
                <a:cs typeface="Calibri"/>
              </a:rPr>
            </a:br>
            <a:r>
              <a:rPr lang="en-GB" sz="1900" b="1" dirty="0" smtClean="0">
                <a:solidFill>
                  <a:srgbClr val="FFFFFF"/>
                </a:solidFill>
                <a:effectLst>
                  <a:outerShdw blurRad="15875" dist="25400" dir="2700000" algn="tl" rotWithShape="0">
                    <a:srgbClr val="000000">
                      <a:alpha val="43000"/>
                    </a:srgbClr>
                  </a:outerShdw>
                </a:effectLst>
                <a:latin typeface="Calibri"/>
                <a:cs typeface="Calibri"/>
              </a:rPr>
              <a:t> austerity measures</a:t>
            </a:r>
          </a:p>
        </p:txBody>
      </p:sp>
      <p:pic>
        <p:nvPicPr>
          <p:cNvPr id="31" name="Picture 1"/>
          <p:cNvPicPr>
            <a:picLocks noChangeAspect="1"/>
          </p:cNvPicPr>
          <p:nvPr/>
        </p:nvPicPr>
        <p:blipFill>
          <a:blip r:embed="rId4" cstate="print">
            <a:extLst>
              <a:ext uri="{28A0092B-C50C-407E-A947-70E740481C1C}">
                <a14:useLocalDpi xmlns="" xmlns:a14="http://schemas.microsoft.com/office/drawing/2010/main" xmlns:mv="urn:schemas-microsoft-com:mac:vml" xmlns:mc="http://schemas.openxmlformats.org/markup-compatibility/2006" val="0"/>
              </a:ext>
            </a:extLst>
          </a:blip>
          <a:srcRect l="5763"/>
          <a:stretch>
            <a:fillRect/>
          </a:stretch>
        </p:blipFill>
        <p:spPr bwMode="auto">
          <a:xfrm>
            <a:off x="212489" y="984936"/>
            <a:ext cx="2683847" cy="16002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32" name="TextBox 31"/>
          <p:cNvSpPr txBox="1"/>
          <p:nvPr/>
        </p:nvSpPr>
        <p:spPr>
          <a:xfrm>
            <a:off x="169207" y="2"/>
            <a:ext cx="2770410" cy="861774"/>
          </a:xfrm>
          <a:prstGeom prst="rect">
            <a:avLst/>
          </a:prstGeom>
          <a:noFill/>
        </p:spPr>
        <p:txBody>
          <a:bodyPr wrap="none" rtlCol="0">
            <a:spAutoFit/>
          </a:bodyPr>
          <a:lstStyle/>
          <a:p>
            <a:pPr algn="ctr"/>
            <a:r>
              <a:rPr lang="en-US" sz="2700" b="1" dirty="0" smtClean="0">
                <a:solidFill>
                  <a:srgbClr val="AB16EF"/>
                </a:solidFill>
                <a:effectLst>
                  <a:outerShdw blurRad="25400" dist="38100" dir="2700000" algn="tl" rotWithShape="0">
                    <a:srgbClr val="000000">
                      <a:alpha val="43000"/>
                    </a:srgbClr>
                  </a:outerShdw>
                </a:effectLst>
                <a:latin typeface="Calibri"/>
                <a:cs typeface="Calibri"/>
              </a:rPr>
              <a:t>Era of Indulgence</a:t>
            </a:r>
            <a:r>
              <a:rPr lang="en-US" sz="2800" b="1" dirty="0" smtClean="0">
                <a:solidFill>
                  <a:srgbClr val="AB16EF"/>
                </a:solidFill>
                <a:effectLst>
                  <a:outerShdw blurRad="25400" dist="38100" dir="2700000" algn="tl" rotWithShape="0">
                    <a:srgbClr val="000000">
                      <a:alpha val="43000"/>
                    </a:srgbClr>
                  </a:outerShdw>
                </a:effectLst>
                <a:latin typeface="Calibri"/>
                <a:cs typeface="Calibri"/>
              </a:rPr>
              <a:t/>
            </a:r>
            <a:br>
              <a:rPr lang="en-US" sz="2800" b="1" dirty="0" smtClean="0">
                <a:solidFill>
                  <a:srgbClr val="AB16EF"/>
                </a:solidFill>
                <a:effectLst>
                  <a:outerShdw blurRad="25400" dist="38100" dir="2700000" algn="tl" rotWithShape="0">
                    <a:srgbClr val="000000">
                      <a:alpha val="43000"/>
                    </a:srgbClr>
                  </a:outerShdw>
                </a:effectLst>
                <a:latin typeface="Calibri"/>
                <a:cs typeface="Calibri"/>
              </a:rPr>
            </a:br>
            <a:r>
              <a:rPr lang="en-US" sz="2200" b="1" dirty="0" smtClean="0">
                <a:solidFill>
                  <a:srgbClr val="AB16EF"/>
                </a:solidFill>
                <a:effectLst>
                  <a:outerShdw blurRad="25400" dist="38100" dir="2700000" algn="tl" rotWithShape="0">
                    <a:srgbClr val="000000">
                      <a:alpha val="43000"/>
                    </a:srgbClr>
                  </a:outerShdw>
                </a:effectLst>
                <a:latin typeface="Calibri"/>
                <a:cs typeface="Calibri"/>
              </a:rPr>
              <a:t>(pre 2008)</a:t>
            </a:r>
            <a:endParaRPr lang="en-US" sz="2200" b="1" dirty="0">
              <a:solidFill>
                <a:srgbClr val="AB16EF"/>
              </a:solidFill>
              <a:effectLst>
                <a:outerShdw blurRad="25400" dist="38100" dir="2700000" algn="tl" rotWithShape="0">
                  <a:srgbClr val="000000">
                    <a:alpha val="43000"/>
                  </a:srgbClr>
                </a:outerShdw>
              </a:effectLst>
              <a:latin typeface="Calibri"/>
              <a:cs typeface="Calibri"/>
            </a:endParaRPr>
          </a:p>
        </p:txBody>
      </p:sp>
      <p:sp>
        <p:nvSpPr>
          <p:cNvPr id="33" name="TextBox 32"/>
          <p:cNvSpPr txBox="1"/>
          <p:nvPr/>
        </p:nvSpPr>
        <p:spPr>
          <a:xfrm>
            <a:off x="3008806" y="5"/>
            <a:ext cx="3172663" cy="861774"/>
          </a:xfrm>
          <a:prstGeom prst="rect">
            <a:avLst/>
          </a:prstGeom>
          <a:noFill/>
        </p:spPr>
        <p:txBody>
          <a:bodyPr wrap="none" rtlCol="0">
            <a:spAutoFit/>
          </a:bodyPr>
          <a:lstStyle/>
          <a:p>
            <a:pPr algn="ctr"/>
            <a:r>
              <a:rPr lang="en-US" sz="2700" b="1" dirty="0" smtClean="0">
                <a:solidFill>
                  <a:schemeClr val="bg1"/>
                </a:solidFill>
                <a:effectLst>
                  <a:outerShdw blurRad="25400" dist="38100" dir="2700000" algn="tl" rotWithShape="0">
                    <a:srgbClr val="000000">
                      <a:alpha val="43000"/>
                    </a:srgbClr>
                  </a:outerShdw>
                </a:effectLst>
                <a:latin typeface="Calibri"/>
                <a:cs typeface="Calibri"/>
              </a:rPr>
              <a:t>Recession Consumer</a:t>
            </a:r>
            <a:br>
              <a:rPr lang="en-US" sz="2700" b="1" dirty="0" smtClean="0">
                <a:solidFill>
                  <a:schemeClr val="bg1"/>
                </a:solidFill>
                <a:effectLst>
                  <a:outerShdw blurRad="25400" dist="38100" dir="2700000" algn="tl" rotWithShape="0">
                    <a:srgbClr val="000000">
                      <a:alpha val="43000"/>
                    </a:srgbClr>
                  </a:outerShdw>
                </a:effectLst>
                <a:latin typeface="Calibri"/>
                <a:cs typeface="Calibri"/>
              </a:rPr>
            </a:br>
            <a:r>
              <a:rPr lang="en-US" sz="2200" b="1" dirty="0" smtClean="0">
                <a:solidFill>
                  <a:schemeClr val="bg1"/>
                </a:solidFill>
                <a:effectLst>
                  <a:outerShdw blurRad="25400" dist="38100" dir="2700000" algn="tl" rotWithShape="0">
                    <a:srgbClr val="000000">
                      <a:alpha val="43000"/>
                    </a:srgbClr>
                  </a:outerShdw>
                </a:effectLst>
                <a:latin typeface="Calibri"/>
                <a:cs typeface="Calibri"/>
              </a:rPr>
              <a:t>(2008 – 2012)</a:t>
            </a:r>
            <a:endParaRPr lang="en-US" sz="2200" b="1" dirty="0">
              <a:solidFill>
                <a:schemeClr val="bg1"/>
              </a:solidFill>
              <a:effectLst>
                <a:outerShdw blurRad="25400" dist="38100" dir="2700000" algn="tl" rotWithShape="0">
                  <a:srgbClr val="000000">
                    <a:alpha val="43000"/>
                  </a:srgbClr>
                </a:outerShdw>
              </a:effectLst>
              <a:latin typeface="Calibri"/>
              <a:cs typeface="Calibri"/>
            </a:endParaRPr>
          </a:p>
        </p:txBody>
      </p:sp>
    </p:spTree>
    <p:extLst>
      <p:ext uri="{BB962C8B-B14F-4D97-AF65-F5344CB8AC3E}">
        <p14:creationId xmlns="" xmlns:p14="http://schemas.microsoft.com/office/powerpoint/2010/main" xmlns:mv="urn:schemas-microsoft-com:mac:vml" xmlns:mc="http://schemas.openxmlformats.org/markup-compatibility/2006" val="2341382956"/>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keclub-1024x530.png"/>
          <p:cNvPicPr>
            <a:picLocks noChangeAspect="1"/>
          </p:cNvPicPr>
          <p:nvPr/>
        </p:nvPicPr>
        <p:blipFill rotWithShape="1">
          <a:blip r:embed="rId3" cstate="print">
            <a:extLst>
              <a:ext uri="{28A0092B-C50C-407E-A947-70E740481C1C}">
                <a14:useLocalDpi xmlns="" xmlns:a14="http://schemas.microsoft.com/office/drawing/2010/main" xmlns:mv="urn:schemas-microsoft-com:mac:vml" xmlns:mc="http://schemas.openxmlformats.org/markup-compatibility/2006" val="0"/>
              </a:ext>
            </a:extLst>
          </a:blip>
          <a:srcRect l="4132" t="14337" r="1635"/>
          <a:stretch/>
        </p:blipFill>
        <p:spPr>
          <a:xfrm>
            <a:off x="230896" y="482859"/>
            <a:ext cx="8616612" cy="40541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p14="http://schemas.microsoft.com/office/powerpoint/2010/main" xmlns:mv="urn:schemas-microsoft-com:mac:vml" xmlns:mc="http://schemas.openxmlformats.org/markup-compatibility/2006" val="2301147182"/>
      </p:ext>
    </p:extLst>
  </p:cSld>
  <p:clrMapOvr>
    <a:masterClrMapping/>
  </p:clrMapOvr>
  <p:transition spd="med">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GB" dirty="0" smtClean="0"/>
              <a:t>Consumers will look for experiences that connect with the layers of cultural change</a:t>
            </a:r>
            <a:endParaRPr lang="en-GB" dirty="0"/>
          </a:p>
        </p:txBody>
      </p:sp>
      <p:sp>
        <p:nvSpPr>
          <p:cNvPr id="4" name="Content Placeholder 3"/>
          <p:cNvSpPr>
            <a:spLocks noGrp="1"/>
          </p:cNvSpPr>
          <p:nvPr>
            <p:ph sz="quarter" idx="15"/>
          </p:nvPr>
        </p:nvSpPr>
        <p:spPr>
          <a:xfrm>
            <a:off x="0" y="1414662"/>
            <a:ext cx="9144000" cy="671126"/>
          </a:xfrm>
        </p:spPr>
        <p:txBody>
          <a:bodyPr>
            <a:normAutofit/>
          </a:bodyPr>
          <a:lstStyle/>
          <a:p>
            <a:pPr algn="ctr"/>
            <a:r>
              <a:rPr lang="en-GB" sz="4000" dirty="0" smtClean="0">
                <a:ln w="6350">
                  <a:solidFill>
                    <a:schemeClr val="tx1"/>
                  </a:solidFill>
                </a:ln>
                <a:solidFill>
                  <a:schemeClr val="accent4">
                    <a:lumMod val="75000"/>
                  </a:schemeClr>
                </a:solidFill>
                <a:latin typeface="Arial Black"/>
                <a:cs typeface="Arial Black"/>
              </a:rPr>
              <a:t>Simplicity</a:t>
            </a:r>
            <a:endParaRPr lang="en-GB" sz="4000" dirty="0">
              <a:ln w="6350">
                <a:solidFill>
                  <a:schemeClr val="tx1"/>
                </a:solidFill>
              </a:ln>
              <a:solidFill>
                <a:schemeClr val="accent4">
                  <a:lumMod val="75000"/>
                </a:schemeClr>
              </a:solidFill>
              <a:latin typeface="Arial Black"/>
              <a:cs typeface="Arial Black"/>
            </a:endParaRPr>
          </a:p>
        </p:txBody>
      </p:sp>
      <p:sp>
        <p:nvSpPr>
          <p:cNvPr id="7" name="Rectangle 6"/>
          <p:cNvSpPr/>
          <p:nvPr/>
        </p:nvSpPr>
        <p:spPr>
          <a:xfrm>
            <a:off x="0" y="2431332"/>
            <a:ext cx="9144000" cy="707886"/>
          </a:xfrm>
          <a:prstGeom prst="rect">
            <a:avLst/>
          </a:prstGeom>
        </p:spPr>
        <p:txBody>
          <a:bodyPr wrap="square">
            <a:spAutoFit/>
          </a:bodyPr>
          <a:lstStyle/>
          <a:p>
            <a:pPr lvl="0" algn="ctr">
              <a:spcBef>
                <a:spcPct val="20000"/>
              </a:spcBef>
            </a:pPr>
            <a:r>
              <a:rPr lang="en-GB" sz="4000" dirty="0" smtClean="0">
                <a:ln w="6350">
                  <a:solidFill>
                    <a:schemeClr val="tx1"/>
                  </a:solidFill>
                </a:ln>
                <a:solidFill>
                  <a:schemeClr val="accent4">
                    <a:lumMod val="75000"/>
                  </a:schemeClr>
                </a:solidFill>
                <a:latin typeface="Arial Black"/>
                <a:cs typeface="Arial Black"/>
              </a:rPr>
              <a:t>Connectedness</a:t>
            </a:r>
            <a:endParaRPr lang="en-GB" sz="4000" dirty="0">
              <a:ln w="6350">
                <a:solidFill>
                  <a:schemeClr val="tx1"/>
                </a:solidFill>
              </a:ln>
              <a:solidFill>
                <a:schemeClr val="accent4">
                  <a:lumMod val="75000"/>
                </a:schemeClr>
              </a:solidFill>
              <a:latin typeface="Arial Black"/>
              <a:cs typeface="Arial Black"/>
            </a:endParaRPr>
          </a:p>
        </p:txBody>
      </p:sp>
      <p:sp>
        <p:nvSpPr>
          <p:cNvPr id="9" name="Rectangle 8"/>
          <p:cNvSpPr/>
          <p:nvPr/>
        </p:nvSpPr>
        <p:spPr>
          <a:xfrm>
            <a:off x="0" y="3484762"/>
            <a:ext cx="9144000" cy="1323439"/>
          </a:xfrm>
          <a:prstGeom prst="rect">
            <a:avLst/>
          </a:prstGeom>
        </p:spPr>
        <p:txBody>
          <a:bodyPr wrap="square">
            <a:spAutoFit/>
          </a:bodyPr>
          <a:lstStyle/>
          <a:p>
            <a:pPr lvl="0" algn="ctr">
              <a:spcBef>
                <a:spcPct val="20000"/>
              </a:spcBef>
            </a:pPr>
            <a:r>
              <a:rPr lang="en-GB" sz="4000" dirty="0" smtClean="0">
                <a:ln w="6350">
                  <a:solidFill>
                    <a:schemeClr val="tx1"/>
                  </a:solidFill>
                </a:ln>
                <a:solidFill>
                  <a:schemeClr val="accent4">
                    <a:lumMod val="75000"/>
                  </a:schemeClr>
                </a:solidFill>
                <a:latin typeface="Arial Black"/>
                <a:cs typeface="Arial Black"/>
              </a:rPr>
              <a:t>Exploration </a:t>
            </a:r>
            <a:br>
              <a:rPr lang="en-GB" sz="4000" dirty="0" smtClean="0">
                <a:ln w="6350">
                  <a:solidFill>
                    <a:schemeClr val="tx1"/>
                  </a:solidFill>
                </a:ln>
                <a:solidFill>
                  <a:schemeClr val="accent4">
                    <a:lumMod val="75000"/>
                  </a:schemeClr>
                </a:solidFill>
                <a:latin typeface="Arial Black"/>
                <a:cs typeface="Arial Black"/>
              </a:rPr>
            </a:br>
            <a:r>
              <a:rPr lang="en-GB" sz="4000" dirty="0" smtClean="0">
                <a:ln w="6350">
                  <a:solidFill>
                    <a:schemeClr val="tx1"/>
                  </a:solidFill>
                </a:ln>
                <a:solidFill>
                  <a:schemeClr val="accent4">
                    <a:lumMod val="75000"/>
                  </a:schemeClr>
                </a:solidFill>
                <a:latin typeface="Arial Black"/>
                <a:cs typeface="Arial Black"/>
              </a:rPr>
              <a:t>within reach</a:t>
            </a:r>
            <a:endParaRPr lang="en-GB" sz="4000" dirty="0">
              <a:ln w="6350">
                <a:solidFill>
                  <a:schemeClr val="tx1"/>
                </a:solidFill>
              </a:ln>
              <a:solidFill>
                <a:schemeClr val="accent4">
                  <a:lumMod val="75000"/>
                </a:schemeClr>
              </a:solidFill>
              <a:latin typeface="Arial Black"/>
              <a:cs typeface="Arial Black"/>
            </a:endParaRPr>
          </a:p>
        </p:txBody>
      </p:sp>
    </p:spTree>
    <p:extLst>
      <p:ext uri="{BB962C8B-B14F-4D97-AF65-F5344CB8AC3E}">
        <p14:creationId xmlns="" xmlns:p14="http://schemas.microsoft.com/office/powerpoint/2010/main" xmlns:mv="urn:schemas-microsoft-com:mac:vml" xmlns:mc="http://schemas.openxmlformats.org/markup-compatibility/2006" val="1861546979"/>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urfing-sligoJPG-2650643.jpg"/>
          <p:cNvPicPr>
            <a:picLocks noChangeAspect="1"/>
          </p:cNvPicPr>
          <p:nvPr/>
        </p:nvPicPr>
        <p:blipFill>
          <a:blip r:embed="rId3" cstate="print">
            <a:extLst>
              <a:ext uri="{BEBA8EAE-BF5A-486C-A8C5-ECC9F3942E4B}">
                <a14:imgProps xmlns="" xmlns:a14="http://schemas.microsoft.com/office/drawing/2010/main" xmlns:mv="urn:schemas-microsoft-com:mac:vml" xmlns:mc="http://schemas.openxmlformats.org/markup-compatibility/2006">
                  <a14:imgLayer r:embed="rId4">
                    <a14:imgEffect>
                      <a14:brightnessContrast bright="20000"/>
                    </a14:imgEffect>
                  </a14:imgLayer>
                </a14:imgProps>
              </a:ex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42377" y="-493356"/>
            <a:ext cx="9205793" cy="6130212"/>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578996103"/>
      </p:ext>
    </p:extLst>
  </p:cSld>
  <p:clrMapOvr>
    <a:masterClrMapping/>
  </p:clrMapOvr>
  <p:transition spd="med">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email">
            <a:extLst>
              <a:ext uri="{28A0092B-C50C-407E-A947-70E740481C1C}">
                <a14:useLocalDpi xmlns="" xmlns:a14="http://schemas.microsoft.com/office/drawing/2010/main" xmlns:mv="urn:schemas-microsoft-com:mac:vml" xmlns:mc="http://schemas.openxmlformats.org/markup-compatibility/2006"/>
              </a:ext>
            </a:extLst>
          </a:blip>
          <a:srcRect/>
          <a:stretch/>
        </p:blipFill>
        <p:spPr>
          <a:xfrm>
            <a:off x="2012287" y="831513"/>
            <a:ext cx="4779645" cy="30956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p14="http://schemas.microsoft.com/office/powerpoint/2010/main" xmlns:mv="urn:schemas-microsoft-com:mac:vml" xmlns:mc="http://schemas.openxmlformats.org/markup-compatibility/2006" val="602872846"/>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GB" dirty="0" smtClean="0"/>
              <a:t>What we have seen …</a:t>
            </a:r>
            <a:endParaRPr lang="en-GB" dirty="0"/>
          </a:p>
        </p:txBody>
      </p:sp>
      <p:sp>
        <p:nvSpPr>
          <p:cNvPr id="3" name="TextBox 2"/>
          <p:cNvSpPr txBox="1"/>
          <p:nvPr/>
        </p:nvSpPr>
        <p:spPr>
          <a:xfrm>
            <a:off x="0" y="4239736"/>
            <a:ext cx="9144000" cy="677108"/>
          </a:xfrm>
          <a:prstGeom prst="rect">
            <a:avLst/>
          </a:prstGeom>
          <a:noFill/>
        </p:spPr>
        <p:txBody>
          <a:bodyPr wrap="square" lIns="0" tIns="0" rIns="0" bIns="0" rtlCol="0">
            <a:spAutoFit/>
          </a:bodyPr>
          <a:lstStyle/>
          <a:p>
            <a:pPr marL="0" indent="0">
              <a:buFont typeface="Wingdings" pitchFamily="2" charset="2"/>
              <a:buNone/>
            </a:pPr>
            <a:r>
              <a:rPr lang="en-US" sz="4400" b="1" dirty="0" err="1" smtClean="0">
                <a:solidFill>
                  <a:srgbClr val="FF0000"/>
                </a:solidFill>
                <a:latin typeface="Arial Narrow"/>
                <a:cs typeface="Arial Narrow"/>
              </a:rPr>
              <a:t>Stabilisation</a:t>
            </a:r>
            <a:endParaRPr lang="en-US" sz="4400" b="1" dirty="0" smtClean="0">
              <a:solidFill>
                <a:srgbClr val="FF0000"/>
              </a:solidFill>
              <a:latin typeface="Arial Narrow"/>
              <a:cs typeface="Arial Narrow"/>
            </a:endParaRPr>
          </a:p>
        </p:txBody>
      </p:sp>
      <p:sp>
        <p:nvSpPr>
          <p:cNvPr id="8" name="TextBox 7"/>
          <p:cNvSpPr txBox="1"/>
          <p:nvPr/>
        </p:nvSpPr>
        <p:spPr>
          <a:xfrm>
            <a:off x="1054100" y="2477869"/>
            <a:ext cx="8597900" cy="886396"/>
          </a:xfrm>
          <a:prstGeom prst="rect">
            <a:avLst/>
          </a:prstGeom>
          <a:noFill/>
        </p:spPr>
        <p:txBody>
          <a:bodyPr wrap="square" lIns="0" tIns="0" rIns="0" bIns="0" rtlCol="0">
            <a:spAutoFit/>
          </a:bodyPr>
          <a:lstStyle/>
          <a:p>
            <a:pPr marL="0" indent="0" algn="ctr">
              <a:lnSpc>
                <a:spcPct val="70000"/>
              </a:lnSpc>
              <a:buFont typeface="Wingdings" pitchFamily="2" charset="2"/>
              <a:buNone/>
            </a:pPr>
            <a:r>
              <a:rPr lang="en-US" sz="4800" b="1" dirty="0" smtClean="0">
                <a:solidFill>
                  <a:srgbClr val="FF0000"/>
                </a:solidFill>
                <a:latin typeface="Arial Narrow"/>
                <a:cs typeface="Arial Narrow"/>
              </a:rPr>
              <a:t>Adaptation</a:t>
            </a:r>
            <a:br>
              <a:rPr lang="en-US" sz="4800" b="1" dirty="0" smtClean="0">
                <a:solidFill>
                  <a:srgbClr val="FF0000"/>
                </a:solidFill>
                <a:latin typeface="Arial Narrow"/>
                <a:cs typeface="Arial Narrow"/>
              </a:rPr>
            </a:br>
            <a:r>
              <a:rPr lang="en-US" sz="3200" b="1" dirty="0" smtClean="0">
                <a:latin typeface="Arial Narrow"/>
                <a:cs typeface="Arial Narrow"/>
              </a:rPr>
              <a:t>(new reality)</a:t>
            </a:r>
          </a:p>
        </p:txBody>
      </p:sp>
      <p:sp>
        <p:nvSpPr>
          <p:cNvPr id="12" name="Freeform 11"/>
          <p:cNvSpPr/>
          <p:nvPr/>
        </p:nvSpPr>
        <p:spPr>
          <a:xfrm>
            <a:off x="-25401" y="393700"/>
            <a:ext cx="9058031" cy="4648200"/>
          </a:xfrm>
          <a:custGeom>
            <a:avLst/>
            <a:gdLst>
              <a:gd name="connsiteX0" fmla="*/ 0 w 8686800"/>
              <a:gd name="connsiteY0" fmla="*/ 4445000 h 4445000"/>
              <a:gd name="connsiteX1" fmla="*/ 1536700 w 8686800"/>
              <a:gd name="connsiteY1" fmla="*/ 4406900 h 4445000"/>
              <a:gd name="connsiteX2" fmla="*/ 3454400 w 8686800"/>
              <a:gd name="connsiteY2" fmla="*/ 4305300 h 4445000"/>
              <a:gd name="connsiteX3" fmla="*/ 5143500 w 8686800"/>
              <a:gd name="connsiteY3" fmla="*/ 3670300 h 4445000"/>
              <a:gd name="connsiteX4" fmla="*/ 6121400 w 8686800"/>
              <a:gd name="connsiteY4" fmla="*/ 2984500 h 4445000"/>
              <a:gd name="connsiteX5" fmla="*/ 7188200 w 8686800"/>
              <a:gd name="connsiteY5" fmla="*/ 2019300 h 4445000"/>
              <a:gd name="connsiteX6" fmla="*/ 8089900 w 8686800"/>
              <a:gd name="connsiteY6" fmla="*/ 1054100 h 4445000"/>
              <a:gd name="connsiteX7" fmla="*/ 8686800 w 8686800"/>
              <a:gd name="connsiteY7" fmla="*/ 0 h 4445000"/>
              <a:gd name="connsiteX0" fmla="*/ 0 w 8686800"/>
              <a:gd name="connsiteY0" fmla="*/ 4445000 h 4445000"/>
              <a:gd name="connsiteX1" fmla="*/ 1536700 w 8686800"/>
              <a:gd name="connsiteY1" fmla="*/ 4406900 h 4445000"/>
              <a:gd name="connsiteX2" fmla="*/ 3454400 w 8686800"/>
              <a:gd name="connsiteY2" fmla="*/ 4305300 h 4445000"/>
              <a:gd name="connsiteX3" fmla="*/ 5143500 w 8686800"/>
              <a:gd name="connsiteY3" fmla="*/ 3670300 h 4445000"/>
              <a:gd name="connsiteX4" fmla="*/ 6121400 w 8686800"/>
              <a:gd name="connsiteY4" fmla="*/ 2984500 h 4445000"/>
              <a:gd name="connsiteX5" fmla="*/ 7188200 w 8686800"/>
              <a:gd name="connsiteY5" fmla="*/ 2019300 h 4445000"/>
              <a:gd name="connsiteX6" fmla="*/ 8089900 w 8686800"/>
              <a:gd name="connsiteY6" fmla="*/ 1054100 h 4445000"/>
              <a:gd name="connsiteX7" fmla="*/ 8686800 w 8686800"/>
              <a:gd name="connsiteY7" fmla="*/ 0 h 4445000"/>
              <a:gd name="connsiteX0" fmla="*/ 0 w 8686800"/>
              <a:gd name="connsiteY0" fmla="*/ 4445000 h 4445000"/>
              <a:gd name="connsiteX1" fmla="*/ 1536700 w 8686800"/>
              <a:gd name="connsiteY1" fmla="*/ 4406900 h 4445000"/>
              <a:gd name="connsiteX2" fmla="*/ 3454400 w 8686800"/>
              <a:gd name="connsiteY2" fmla="*/ 4305300 h 4445000"/>
              <a:gd name="connsiteX3" fmla="*/ 5143500 w 8686800"/>
              <a:gd name="connsiteY3" fmla="*/ 3670300 h 4445000"/>
              <a:gd name="connsiteX4" fmla="*/ 6121400 w 8686800"/>
              <a:gd name="connsiteY4" fmla="*/ 2984500 h 4445000"/>
              <a:gd name="connsiteX5" fmla="*/ 7188200 w 8686800"/>
              <a:gd name="connsiteY5" fmla="*/ 2019300 h 4445000"/>
              <a:gd name="connsiteX6" fmla="*/ 8089900 w 8686800"/>
              <a:gd name="connsiteY6" fmla="*/ 1054100 h 4445000"/>
              <a:gd name="connsiteX7" fmla="*/ 8686800 w 8686800"/>
              <a:gd name="connsiteY7" fmla="*/ 0 h 4445000"/>
              <a:gd name="connsiteX0" fmla="*/ 0 w 8686800"/>
              <a:gd name="connsiteY0" fmla="*/ 4445000 h 4445000"/>
              <a:gd name="connsiteX1" fmla="*/ 1536700 w 8686800"/>
              <a:gd name="connsiteY1" fmla="*/ 4406900 h 4445000"/>
              <a:gd name="connsiteX2" fmla="*/ 3454400 w 8686800"/>
              <a:gd name="connsiteY2" fmla="*/ 4305300 h 4445000"/>
              <a:gd name="connsiteX3" fmla="*/ 5143500 w 8686800"/>
              <a:gd name="connsiteY3" fmla="*/ 3670300 h 4445000"/>
              <a:gd name="connsiteX4" fmla="*/ 6121400 w 8686800"/>
              <a:gd name="connsiteY4" fmla="*/ 2984500 h 4445000"/>
              <a:gd name="connsiteX5" fmla="*/ 7188200 w 8686800"/>
              <a:gd name="connsiteY5" fmla="*/ 2019300 h 4445000"/>
              <a:gd name="connsiteX6" fmla="*/ 8089900 w 8686800"/>
              <a:gd name="connsiteY6" fmla="*/ 1054100 h 4445000"/>
              <a:gd name="connsiteX7" fmla="*/ 8686800 w 8686800"/>
              <a:gd name="connsiteY7" fmla="*/ 0 h 4445000"/>
              <a:gd name="connsiteX0" fmla="*/ 0 w 8686800"/>
              <a:gd name="connsiteY0" fmla="*/ 4445000 h 4445000"/>
              <a:gd name="connsiteX1" fmla="*/ 1536700 w 8686800"/>
              <a:gd name="connsiteY1" fmla="*/ 4406900 h 4445000"/>
              <a:gd name="connsiteX2" fmla="*/ 3454400 w 8686800"/>
              <a:gd name="connsiteY2" fmla="*/ 4305300 h 4445000"/>
              <a:gd name="connsiteX3" fmla="*/ 5143500 w 8686800"/>
              <a:gd name="connsiteY3" fmla="*/ 3670300 h 4445000"/>
              <a:gd name="connsiteX4" fmla="*/ 6121400 w 8686800"/>
              <a:gd name="connsiteY4" fmla="*/ 2984500 h 4445000"/>
              <a:gd name="connsiteX5" fmla="*/ 7188200 w 8686800"/>
              <a:gd name="connsiteY5" fmla="*/ 2019300 h 4445000"/>
              <a:gd name="connsiteX6" fmla="*/ 8089900 w 8686800"/>
              <a:gd name="connsiteY6" fmla="*/ 1054100 h 4445000"/>
              <a:gd name="connsiteX7" fmla="*/ 8686800 w 8686800"/>
              <a:gd name="connsiteY7" fmla="*/ 0 h 4445000"/>
              <a:gd name="connsiteX0" fmla="*/ 0 w 8686800"/>
              <a:gd name="connsiteY0" fmla="*/ 4445000 h 4445000"/>
              <a:gd name="connsiteX1" fmla="*/ 1536700 w 8686800"/>
              <a:gd name="connsiteY1" fmla="*/ 4406900 h 4445000"/>
              <a:gd name="connsiteX2" fmla="*/ 3454400 w 8686800"/>
              <a:gd name="connsiteY2" fmla="*/ 4305300 h 4445000"/>
              <a:gd name="connsiteX3" fmla="*/ 5143500 w 8686800"/>
              <a:gd name="connsiteY3" fmla="*/ 3670300 h 4445000"/>
              <a:gd name="connsiteX4" fmla="*/ 6121400 w 8686800"/>
              <a:gd name="connsiteY4" fmla="*/ 2984500 h 4445000"/>
              <a:gd name="connsiteX5" fmla="*/ 7188200 w 8686800"/>
              <a:gd name="connsiteY5" fmla="*/ 2019300 h 4445000"/>
              <a:gd name="connsiteX6" fmla="*/ 8089900 w 8686800"/>
              <a:gd name="connsiteY6" fmla="*/ 1054100 h 4445000"/>
              <a:gd name="connsiteX7" fmla="*/ 8686800 w 8686800"/>
              <a:gd name="connsiteY7" fmla="*/ 0 h 4445000"/>
              <a:gd name="connsiteX0" fmla="*/ 0 w 8686800"/>
              <a:gd name="connsiteY0" fmla="*/ 4445000 h 4445000"/>
              <a:gd name="connsiteX1" fmla="*/ 1536700 w 8686800"/>
              <a:gd name="connsiteY1" fmla="*/ 4406900 h 4445000"/>
              <a:gd name="connsiteX2" fmla="*/ 3454400 w 8686800"/>
              <a:gd name="connsiteY2" fmla="*/ 4305300 h 4445000"/>
              <a:gd name="connsiteX3" fmla="*/ 5143500 w 8686800"/>
              <a:gd name="connsiteY3" fmla="*/ 3670300 h 4445000"/>
              <a:gd name="connsiteX4" fmla="*/ 6121400 w 8686800"/>
              <a:gd name="connsiteY4" fmla="*/ 2984500 h 4445000"/>
              <a:gd name="connsiteX5" fmla="*/ 7188200 w 8686800"/>
              <a:gd name="connsiteY5" fmla="*/ 2019300 h 4445000"/>
              <a:gd name="connsiteX6" fmla="*/ 8089900 w 8686800"/>
              <a:gd name="connsiteY6" fmla="*/ 1054100 h 4445000"/>
              <a:gd name="connsiteX7" fmla="*/ 8686800 w 8686800"/>
              <a:gd name="connsiteY7" fmla="*/ 0 h 4445000"/>
              <a:gd name="connsiteX0" fmla="*/ 0 w 8686800"/>
              <a:gd name="connsiteY0" fmla="*/ 4445000 h 4457700"/>
              <a:gd name="connsiteX1" fmla="*/ 1536700 w 8686800"/>
              <a:gd name="connsiteY1" fmla="*/ 4457700 h 4457700"/>
              <a:gd name="connsiteX2" fmla="*/ 3454400 w 8686800"/>
              <a:gd name="connsiteY2" fmla="*/ 4305300 h 4457700"/>
              <a:gd name="connsiteX3" fmla="*/ 5143500 w 8686800"/>
              <a:gd name="connsiteY3" fmla="*/ 3670300 h 4457700"/>
              <a:gd name="connsiteX4" fmla="*/ 6121400 w 8686800"/>
              <a:gd name="connsiteY4" fmla="*/ 2984500 h 4457700"/>
              <a:gd name="connsiteX5" fmla="*/ 7188200 w 8686800"/>
              <a:gd name="connsiteY5" fmla="*/ 2019300 h 4457700"/>
              <a:gd name="connsiteX6" fmla="*/ 8089900 w 8686800"/>
              <a:gd name="connsiteY6" fmla="*/ 1054100 h 4457700"/>
              <a:gd name="connsiteX7" fmla="*/ 8686800 w 8686800"/>
              <a:gd name="connsiteY7" fmla="*/ 0 h 4457700"/>
              <a:gd name="connsiteX0" fmla="*/ 0 w 8686800"/>
              <a:gd name="connsiteY0" fmla="*/ 4445000 h 4457700"/>
              <a:gd name="connsiteX1" fmla="*/ 1536700 w 8686800"/>
              <a:gd name="connsiteY1" fmla="*/ 4457700 h 4457700"/>
              <a:gd name="connsiteX2" fmla="*/ 3454400 w 8686800"/>
              <a:gd name="connsiteY2" fmla="*/ 4305300 h 4457700"/>
              <a:gd name="connsiteX3" fmla="*/ 5143500 w 8686800"/>
              <a:gd name="connsiteY3" fmla="*/ 3670300 h 4457700"/>
              <a:gd name="connsiteX4" fmla="*/ 6121400 w 8686800"/>
              <a:gd name="connsiteY4" fmla="*/ 2984500 h 4457700"/>
              <a:gd name="connsiteX5" fmla="*/ 7188200 w 8686800"/>
              <a:gd name="connsiteY5" fmla="*/ 2019300 h 4457700"/>
              <a:gd name="connsiteX6" fmla="*/ 8089900 w 8686800"/>
              <a:gd name="connsiteY6" fmla="*/ 1054100 h 4457700"/>
              <a:gd name="connsiteX7" fmla="*/ 8686800 w 8686800"/>
              <a:gd name="connsiteY7" fmla="*/ 0 h 4457700"/>
              <a:gd name="connsiteX0" fmla="*/ 0 w 8686800"/>
              <a:gd name="connsiteY0" fmla="*/ 4445000 h 4457700"/>
              <a:gd name="connsiteX1" fmla="*/ 1536700 w 8686800"/>
              <a:gd name="connsiteY1" fmla="*/ 4457700 h 4457700"/>
              <a:gd name="connsiteX2" fmla="*/ 3454400 w 8686800"/>
              <a:gd name="connsiteY2" fmla="*/ 4305300 h 4457700"/>
              <a:gd name="connsiteX3" fmla="*/ 5143500 w 8686800"/>
              <a:gd name="connsiteY3" fmla="*/ 3670300 h 4457700"/>
              <a:gd name="connsiteX4" fmla="*/ 6121400 w 8686800"/>
              <a:gd name="connsiteY4" fmla="*/ 2984500 h 4457700"/>
              <a:gd name="connsiteX5" fmla="*/ 7188200 w 8686800"/>
              <a:gd name="connsiteY5" fmla="*/ 2019300 h 4457700"/>
              <a:gd name="connsiteX6" fmla="*/ 8089900 w 8686800"/>
              <a:gd name="connsiteY6" fmla="*/ 1054100 h 4457700"/>
              <a:gd name="connsiteX7" fmla="*/ 8686800 w 8686800"/>
              <a:gd name="connsiteY7" fmla="*/ 0 h 4457700"/>
              <a:gd name="connsiteX0" fmla="*/ 0 w 8686800"/>
              <a:gd name="connsiteY0" fmla="*/ 4445000 h 4457700"/>
              <a:gd name="connsiteX1" fmla="*/ 1536700 w 8686800"/>
              <a:gd name="connsiteY1" fmla="*/ 4457700 h 4457700"/>
              <a:gd name="connsiteX2" fmla="*/ 3454400 w 8686800"/>
              <a:gd name="connsiteY2" fmla="*/ 4305300 h 4457700"/>
              <a:gd name="connsiteX3" fmla="*/ 5143500 w 8686800"/>
              <a:gd name="connsiteY3" fmla="*/ 3670300 h 4457700"/>
              <a:gd name="connsiteX4" fmla="*/ 6121400 w 8686800"/>
              <a:gd name="connsiteY4" fmla="*/ 2984500 h 4457700"/>
              <a:gd name="connsiteX5" fmla="*/ 7264400 w 8686800"/>
              <a:gd name="connsiteY5" fmla="*/ 2057400 h 4457700"/>
              <a:gd name="connsiteX6" fmla="*/ 8089900 w 8686800"/>
              <a:gd name="connsiteY6" fmla="*/ 1054100 h 4457700"/>
              <a:gd name="connsiteX7" fmla="*/ 8686800 w 8686800"/>
              <a:gd name="connsiteY7" fmla="*/ 0 h 4457700"/>
              <a:gd name="connsiteX0" fmla="*/ 0 w 8686800"/>
              <a:gd name="connsiteY0" fmla="*/ 4445000 h 4457700"/>
              <a:gd name="connsiteX1" fmla="*/ 1536700 w 8686800"/>
              <a:gd name="connsiteY1" fmla="*/ 4457700 h 4457700"/>
              <a:gd name="connsiteX2" fmla="*/ 3454400 w 8686800"/>
              <a:gd name="connsiteY2" fmla="*/ 4305300 h 4457700"/>
              <a:gd name="connsiteX3" fmla="*/ 5143500 w 8686800"/>
              <a:gd name="connsiteY3" fmla="*/ 3670300 h 4457700"/>
              <a:gd name="connsiteX4" fmla="*/ 6159500 w 8686800"/>
              <a:gd name="connsiteY4" fmla="*/ 3022600 h 4457700"/>
              <a:gd name="connsiteX5" fmla="*/ 7264400 w 8686800"/>
              <a:gd name="connsiteY5" fmla="*/ 2057400 h 4457700"/>
              <a:gd name="connsiteX6" fmla="*/ 8089900 w 8686800"/>
              <a:gd name="connsiteY6" fmla="*/ 1054100 h 4457700"/>
              <a:gd name="connsiteX7" fmla="*/ 8686800 w 8686800"/>
              <a:gd name="connsiteY7" fmla="*/ 0 h 445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86800" h="4457700">
                <a:moveTo>
                  <a:pt x="0" y="4445000"/>
                </a:moveTo>
                <a:lnTo>
                  <a:pt x="1536700" y="4457700"/>
                </a:lnTo>
                <a:cubicBezTo>
                  <a:pt x="2112433" y="4434417"/>
                  <a:pt x="2853267" y="4436533"/>
                  <a:pt x="3454400" y="4305300"/>
                </a:cubicBezTo>
                <a:cubicBezTo>
                  <a:pt x="4055533" y="4174067"/>
                  <a:pt x="4692650" y="3884083"/>
                  <a:pt x="5143500" y="3670300"/>
                </a:cubicBezTo>
                <a:cubicBezTo>
                  <a:pt x="5594350" y="3456517"/>
                  <a:pt x="5806017" y="3291417"/>
                  <a:pt x="6159500" y="3022600"/>
                </a:cubicBezTo>
                <a:cubicBezTo>
                  <a:pt x="6512983" y="2753783"/>
                  <a:pt x="6942667" y="2385483"/>
                  <a:pt x="7264400" y="2057400"/>
                </a:cubicBezTo>
                <a:cubicBezTo>
                  <a:pt x="7586133" y="1729317"/>
                  <a:pt x="7852833" y="1397000"/>
                  <a:pt x="8089900" y="1054100"/>
                </a:cubicBezTo>
                <a:cubicBezTo>
                  <a:pt x="8326967" y="711200"/>
                  <a:pt x="8487833" y="351367"/>
                  <a:pt x="8686800" y="0"/>
                </a:cubicBezTo>
              </a:path>
            </a:pathLst>
          </a:custGeom>
          <a:ln w="254000">
            <a:solidFill>
              <a:srgbClr val="6F9931"/>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3" name="TextBox 12"/>
          <p:cNvSpPr txBox="1"/>
          <p:nvPr/>
        </p:nvSpPr>
        <p:spPr>
          <a:xfrm>
            <a:off x="139700" y="328136"/>
            <a:ext cx="8191500" cy="1071062"/>
          </a:xfrm>
          <a:prstGeom prst="rect">
            <a:avLst/>
          </a:prstGeom>
          <a:noFill/>
        </p:spPr>
        <p:txBody>
          <a:bodyPr wrap="square" lIns="0" tIns="0" rIns="0" bIns="0" rtlCol="0">
            <a:spAutoFit/>
          </a:bodyPr>
          <a:lstStyle/>
          <a:p>
            <a:pPr marL="0" indent="0" algn="r">
              <a:lnSpc>
                <a:spcPct val="70000"/>
              </a:lnSpc>
              <a:buFont typeface="Wingdings" pitchFamily="2" charset="2"/>
              <a:buNone/>
            </a:pPr>
            <a:r>
              <a:rPr lang="en-US" sz="4800" b="1" dirty="0" smtClean="0">
                <a:solidFill>
                  <a:srgbClr val="FF0000"/>
                </a:solidFill>
                <a:latin typeface="Arial Narrow"/>
                <a:cs typeface="Arial Narrow"/>
              </a:rPr>
              <a:t>Evolving</a:t>
            </a:r>
            <a:br>
              <a:rPr lang="en-US" sz="4800" b="1" dirty="0" smtClean="0">
                <a:solidFill>
                  <a:srgbClr val="FF0000"/>
                </a:solidFill>
                <a:latin typeface="Arial Narrow"/>
                <a:cs typeface="Arial Narrow"/>
              </a:rPr>
            </a:br>
            <a:r>
              <a:rPr lang="en-US" sz="4800" b="1" dirty="0" smtClean="0">
                <a:solidFill>
                  <a:srgbClr val="FF0000"/>
                </a:solidFill>
                <a:latin typeface="Arial Narrow"/>
                <a:cs typeface="Arial Narrow"/>
              </a:rPr>
              <a:t>culture</a:t>
            </a:r>
            <a:endParaRPr lang="en-US" sz="3200" b="1" dirty="0" smtClean="0">
              <a:solidFill>
                <a:srgbClr val="FF0000"/>
              </a:solidFill>
              <a:latin typeface="Arial Narrow"/>
              <a:cs typeface="Arial Narrow"/>
            </a:endParaRPr>
          </a:p>
        </p:txBody>
      </p:sp>
    </p:spTree>
    <p:extLst>
      <p:ext uri="{BB962C8B-B14F-4D97-AF65-F5344CB8AC3E}">
        <p14:creationId xmlns="" xmlns:p14="http://schemas.microsoft.com/office/powerpoint/2010/main" xmlns:mv="urn:schemas-microsoft-com:mac:vml" xmlns:mc="http://schemas.openxmlformats.org/markup-compatibility/2006" val="4127509893"/>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99231" y="1122104"/>
            <a:ext cx="8347194" cy="2400657"/>
          </a:xfrm>
          <a:prstGeom prst="rect">
            <a:avLst/>
          </a:prstGeom>
          <a:noFill/>
        </p:spPr>
        <p:txBody>
          <a:bodyPr wrap="square" lIns="0" tIns="0" rIns="0" bIns="0" rtlCol="0">
            <a:spAutoFit/>
          </a:bodyPr>
          <a:lstStyle/>
          <a:p>
            <a:pPr marL="0" indent="0">
              <a:buFont typeface="Wingdings" pitchFamily="2" charset="2"/>
              <a:buNone/>
            </a:pPr>
            <a:r>
              <a:rPr lang="en-US" sz="5200" dirty="0" smtClean="0">
                <a:latin typeface="Arial Black"/>
                <a:cs typeface="Arial Black"/>
              </a:rPr>
              <a:t>Brands that are successfully tapping into this dynamic …</a:t>
            </a:r>
          </a:p>
        </p:txBody>
      </p:sp>
    </p:spTree>
    <p:extLst>
      <p:ext uri="{BB962C8B-B14F-4D97-AF65-F5344CB8AC3E}">
        <p14:creationId xmlns="" xmlns:p14="http://schemas.microsoft.com/office/powerpoint/2010/main" xmlns:mv="urn:schemas-microsoft-com:mac:vml" xmlns:mc="http://schemas.openxmlformats.org/markup-compatibility/2006" val="2257830891"/>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6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0" y="154023"/>
            <a:ext cx="9144000" cy="648000"/>
            <a:chOff x="0" y="977900"/>
            <a:chExt cx="9144000" cy="648000"/>
          </a:xfrm>
        </p:grpSpPr>
        <p:sp>
          <p:nvSpPr>
            <p:cNvPr id="10" name="Rounded Rectangle 9"/>
            <p:cNvSpPr/>
            <p:nvPr/>
          </p:nvSpPr>
          <p:spPr>
            <a:xfrm>
              <a:off x="990600" y="977900"/>
              <a:ext cx="1152000" cy="648000"/>
            </a:xfrm>
            <a:prstGeom prst="roundRect">
              <a:avLst/>
            </a:prstGeom>
            <a:solidFill>
              <a:srgbClr val="8600A9"/>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11" name="TextBox 10"/>
            <p:cNvSpPr txBox="1"/>
            <p:nvPr/>
          </p:nvSpPr>
          <p:spPr>
            <a:xfrm>
              <a:off x="0" y="1071068"/>
              <a:ext cx="9144000" cy="461665"/>
            </a:xfrm>
            <a:prstGeom prst="rect">
              <a:avLst/>
            </a:prstGeom>
            <a:noFill/>
          </p:spPr>
          <p:txBody>
            <a:bodyPr wrap="square" lIns="0" tIns="0" rIns="0" bIns="0" rtlCol="0">
              <a:spAutoFit/>
            </a:bodyPr>
            <a:lstStyle/>
            <a:p>
              <a:pPr marL="0" indent="0" algn="ctr">
                <a:buFont typeface="Wingdings" pitchFamily="2" charset="2"/>
                <a:buNone/>
              </a:pPr>
              <a:r>
                <a:rPr lang="en-US" sz="3000" b="1" dirty="0" smtClean="0">
                  <a:solidFill>
                    <a:srgbClr val="FFFFFF"/>
                  </a:solidFill>
                </a:rPr>
                <a:t>2008:  </a:t>
              </a:r>
              <a:r>
                <a:rPr lang="en-US" sz="3000" b="1" dirty="0" smtClean="0"/>
                <a:t>Focus on power and confidence</a:t>
              </a:r>
            </a:p>
          </p:txBody>
        </p:sp>
      </p:grpSp>
      <p:grpSp>
        <p:nvGrpSpPr>
          <p:cNvPr id="14" name="Group 13"/>
          <p:cNvGrpSpPr/>
          <p:nvPr/>
        </p:nvGrpSpPr>
        <p:grpSpPr>
          <a:xfrm>
            <a:off x="0" y="4446371"/>
            <a:ext cx="9144000" cy="648000"/>
            <a:chOff x="0" y="3754932"/>
            <a:chExt cx="9144000" cy="648000"/>
          </a:xfrm>
        </p:grpSpPr>
        <p:sp>
          <p:nvSpPr>
            <p:cNvPr id="18" name="Rounded Rectangle 17"/>
            <p:cNvSpPr/>
            <p:nvPr/>
          </p:nvSpPr>
          <p:spPr>
            <a:xfrm>
              <a:off x="584200" y="3754932"/>
              <a:ext cx="1152000" cy="648000"/>
            </a:xfrm>
            <a:prstGeom prst="roundRect">
              <a:avLst/>
            </a:prstGeom>
            <a:solidFill>
              <a:srgbClr val="13993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19" name="TextBox 18"/>
            <p:cNvSpPr txBox="1"/>
            <p:nvPr/>
          </p:nvSpPr>
          <p:spPr>
            <a:xfrm>
              <a:off x="0" y="3848100"/>
              <a:ext cx="9144000" cy="461665"/>
            </a:xfrm>
            <a:prstGeom prst="rect">
              <a:avLst/>
            </a:prstGeom>
            <a:noFill/>
          </p:spPr>
          <p:txBody>
            <a:bodyPr wrap="square" lIns="0" tIns="0" rIns="0" bIns="0" rtlCol="0">
              <a:spAutoFit/>
            </a:bodyPr>
            <a:lstStyle/>
            <a:p>
              <a:pPr marL="0" indent="0" algn="ctr">
                <a:buFont typeface="Wingdings" pitchFamily="2" charset="2"/>
                <a:buNone/>
              </a:pPr>
              <a:r>
                <a:rPr lang="en-US" sz="3000" b="1" dirty="0" smtClean="0">
                  <a:solidFill>
                    <a:srgbClr val="FFFFFF"/>
                  </a:solidFill>
                </a:rPr>
                <a:t>2014:  </a:t>
              </a:r>
              <a:r>
                <a:rPr lang="en-US" sz="3000" b="1" dirty="0" smtClean="0"/>
                <a:t>Focus on friendship and community</a:t>
              </a:r>
            </a:p>
          </p:txBody>
        </p:sp>
      </p:grpSp>
      <p:pic>
        <p:nvPicPr>
          <p:cNvPr id="3" name="Picture 2" descr="GUINNESS WHEELCHAIR ADVERT.jpg"/>
          <p:cNvPicPr>
            <a:picLocks noChangeAspect="1"/>
          </p:cNvPicPr>
          <p:nvPr/>
        </p:nvPicPr>
        <p:blipFill rotWithShape="1">
          <a:blip r:embed="rId3" cstate="print">
            <a:extLst>
              <a:ext uri="{28A0092B-C50C-407E-A947-70E740481C1C}">
                <a14:useLocalDpi xmlns="" xmlns:a14="http://schemas.microsoft.com/office/drawing/2010/main" xmlns:mv="urn:schemas-microsoft-com:mac:vml" xmlns:mc="http://schemas.openxmlformats.org/markup-compatibility/2006" val="0"/>
              </a:ext>
            </a:extLst>
          </a:blip>
          <a:srcRect r="17284" b="16050"/>
          <a:stretch/>
        </p:blipFill>
        <p:spPr>
          <a:xfrm>
            <a:off x="1594556" y="903112"/>
            <a:ext cx="5954889" cy="33996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p14="http://schemas.microsoft.com/office/powerpoint/2010/main" xmlns:mv="urn:schemas-microsoft-com:mac:vml" xmlns:mc="http://schemas.openxmlformats.org/markup-compatibility/2006" val="637162408"/>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0" y="270938"/>
            <a:ext cx="9144000" cy="648000"/>
            <a:chOff x="0" y="977900"/>
            <a:chExt cx="9144000" cy="648000"/>
          </a:xfrm>
        </p:grpSpPr>
        <p:sp>
          <p:nvSpPr>
            <p:cNvPr id="10" name="Rounded Rectangle 9"/>
            <p:cNvSpPr/>
            <p:nvPr/>
          </p:nvSpPr>
          <p:spPr>
            <a:xfrm>
              <a:off x="1219200" y="977900"/>
              <a:ext cx="1152000" cy="648000"/>
            </a:xfrm>
            <a:prstGeom prst="roundRect">
              <a:avLst/>
            </a:prstGeom>
            <a:solidFill>
              <a:srgbClr val="8600A9"/>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11" name="TextBox 10"/>
            <p:cNvSpPr txBox="1"/>
            <p:nvPr/>
          </p:nvSpPr>
          <p:spPr>
            <a:xfrm>
              <a:off x="0" y="1071068"/>
              <a:ext cx="9144000" cy="461665"/>
            </a:xfrm>
            <a:prstGeom prst="rect">
              <a:avLst/>
            </a:prstGeom>
            <a:noFill/>
          </p:spPr>
          <p:txBody>
            <a:bodyPr wrap="square" lIns="0" tIns="0" rIns="0" bIns="0" rtlCol="0">
              <a:spAutoFit/>
            </a:bodyPr>
            <a:lstStyle/>
            <a:p>
              <a:pPr marL="0" indent="0" algn="ctr">
                <a:buFont typeface="Wingdings" pitchFamily="2" charset="2"/>
                <a:buNone/>
              </a:pPr>
              <a:r>
                <a:rPr lang="en-US" sz="3000" b="1" dirty="0" smtClean="0">
                  <a:solidFill>
                    <a:srgbClr val="FFFFFF"/>
                  </a:solidFill>
                </a:rPr>
                <a:t>2008:  </a:t>
              </a:r>
              <a:r>
                <a:rPr lang="en-US" sz="3000" b="1" dirty="0" smtClean="0"/>
                <a:t>Value means economic value</a:t>
              </a:r>
            </a:p>
          </p:txBody>
        </p:sp>
      </p:grpSp>
      <p:grpSp>
        <p:nvGrpSpPr>
          <p:cNvPr id="14" name="Group 13"/>
          <p:cNvGrpSpPr/>
          <p:nvPr/>
        </p:nvGrpSpPr>
        <p:grpSpPr>
          <a:xfrm>
            <a:off x="0" y="4277039"/>
            <a:ext cx="9144000" cy="648000"/>
            <a:chOff x="0" y="3754932"/>
            <a:chExt cx="9144000" cy="648000"/>
          </a:xfrm>
        </p:grpSpPr>
        <p:sp>
          <p:nvSpPr>
            <p:cNvPr id="18" name="Rounded Rectangle 17"/>
            <p:cNvSpPr/>
            <p:nvPr/>
          </p:nvSpPr>
          <p:spPr>
            <a:xfrm>
              <a:off x="584200" y="3754932"/>
              <a:ext cx="1152000" cy="648000"/>
            </a:xfrm>
            <a:prstGeom prst="roundRect">
              <a:avLst/>
            </a:prstGeom>
            <a:solidFill>
              <a:srgbClr val="13993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19" name="TextBox 18"/>
            <p:cNvSpPr txBox="1"/>
            <p:nvPr/>
          </p:nvSpPr>
          <p:spPr>
            <a:xfrm>
              <a:off x="0" y="3848100"/>
              <a:ext cx="9144000" cy="461665"/>
            </a:xfrm>
            <a:prstGeom prst="rect">
              <a:avLst/>
            </a:prstGeom>
            <a:noFill/>
          </p:spPr>
          <p:txBody>
            <a:bodyPr wrap="square" lIns="0" tIns="0" rIns="0" bIns="0" rtlCol="0">
              <a:spAutoFit/>
            </a:bodyPr>
            <a:lstStyle/>
            <a:p>
              <a:pPr marL="0" indent="0" algn="ctr">
                <a:buFont typeface="Wingdings" pitchFamily="2" charset="2"/>
                <a:buNone/>
              </a:pPr>
              <a:r>
                <a:rPr lang="en-US" sz="3000" b="1" dirty="0" smtClean="0">
                  <a:solidFill>
                    <a:srgbClr val="FFFFFF"/>
                  </a:solidFill>
                </a:rPr>
                <a:t>2014:  </a:t>
              </a:r>
              <a:r>
                <a:rPr lang="en-US" sz="3000" b="1" dirty="0" smtClean="0"/>
                <a:t>Good value also means good values</a:t>
              </a:r>
            </a:p>
          </p:txBody>
        </p:sp>
      </p:grpSp>
      <p:pic>
        <p:nvPicPr>
          <p:cNvPr id="2" name="Picture 1" descr="sainsbury basics.jpg"/>
          <p:cNvPicPr>
            <a:picLocks noChangeAspect="1"/>
          </p:cNvPicPr>
          <p:nvPr/>
        </p:nvPicPr>
        <p:blipFill rotWithShape="1">
          <a:blip r:embed="rId3" cstate="print">
            <a:extLst>
              <a:ext uri="{BEBA8EAE-BF5A-486C-A8C5-ECC9F3942E4B}">
                <a14:imgProps xmlns="" xmlns:a14="http://schemas.microsoft.com/office/drawing/2010/main" xmlns:mv="urn:schemas-microsoft-com:mac:vml" xmlns:mc="http://schemas.openxmlformats.org/markup-compatibility/2006">
                  <a14:imgLayer r:embed="rId4">
                    <a14:imgEffect>
                      <a14:brightnessContrast bright="20000"/>
                    </a14:imgEffect>
                  </a14:imgLayer>
                </a14:imgProps>
              </a:ext>
              <a:ext uri="{28A0092B-C50C-407E-A947-70E740481C1C}">
                <a14:useLocalDpi xmlns="" xmlns:a14="http://schemas.microsoft.com/office/drawing/2010/main" xmlns:mv="urn:schemas-microsoft-com:mac:vml" xmlns:mc="http://schemas.openxmlformats.org/markup-compatibility/2006" val="0"/>
              </a:ext>
            </a:extLst>
          </a:blip>
          <a:srcRect t="13839"/>
          <a:stretch/>
        </p:blipFill>
        <p:spPr>
          <a:xfrm>
            <a:off x="2107260" y="945444"/>
            <a:ext cx="5286962" cy="34164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p14="http://schemas.microsoft.com/office/powerpoint/2010/main" xmlns:mv="urn:schemas-microsoft-com:mac:vml" xmlns:mc="http://schemas.openxmlformats.org/markup-compatibility/2006" val="2731994375"/>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rthur guinness projets.jpg"/>
          <p:cNvPicPr>
            <a:picLocks noChangeAspect="1"/>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3057058" y="0"/>
            <a:ext cx="15405647" cy="5184000"/>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1528459615"/>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vodafone smart startup.png"/>
          <p:cNvPicPr>
            <a:picLocks noChangeAspect="1"/>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21166" y="-14114"/>
            <a:ext cx="9216000" cy="5271352"/>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3980325638"/>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6061460" y="0"/>
            <a:ext cx="3132000" cy="5184000"/>
          </a:xfrm>
          <a:prstGeom prst="rect">
            <a:avLst/>
          </a:prstGeom>
          <a:solidFill>
            <a:srgbClr val="3D7001"/>
          </a:solidFill>
          <a:ln w="254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p:txBody>
      </p:sp>
      <p:sp>
        <p:nvSpPr>
          <p:cNvPr id="2" name="Rectangle 1"/>
          <p:cNvSpPr/>
          <p:nvPr/>
        </p:nvSpPr>
        <p:spPr bwMode="auto">
          <a:xfrm>
            <a:off x="-45876" y="0"/>
            <a:ext cx="3132000" cy="5184000"/>
          </a:xfrm>
          <a:prstGeom prst="rect">
            <a:avLst/>
          </a:prstGeom>
          <a:solidFill>
            <a:srgbClr val="680F90"/>
          </a:solidFill>
          <a:ln w="254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p:txBody>
      </p:sp>
      <p:sp>
        <p:nvSpPr>
          <p:cNvPr id="23" name="Rectangle 22"/>
          <p:cNvSpPr/>
          <p:nvPr/>
        </p:nvSpPr>
        <p:spPr bwMode="auto">
          <a:xfrm>
            <a:off x="3065137" y="0"/>
            <a:ext cx="3060000" cy="5143500"/>
          </a:xfrm>
          <a:prstGeom prst="rect">
            <a:avLst/>
          </a:prstGeom>
          <a:solidFill>
            <a:schemeClr val="tx1">
              <a:lumMod val="65000"/>
              <a:lumOff val="35000"/>
            </a:schemeClr>
          </a:solidFill>
          <a:ln w="254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p:txBody>
      </p:sp>
      <p:pic>
        <p:nvPicPr>
          <p:cNvPr id="45067" name="Picture 3"/>
          <p:cNvPicPr>
            <a:picLocks noChangeAspect="1" noChangeArrowheads="1"/>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3245137" y="984936"/>
            <a:ext cx="2700000" cy="16200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45068" name="TextBox 13"/>
          <p:cNvSpPr txBox="1">
            <a:spLocks noChangeArrowheads="1"/>
          </p:cNvSpPr>
          <p:nvPr/>
        </p:nvSpPr>
        <p:spPr bwMode="auto">
          <a:xfrm>
            <a:off x="3119137" y="2715964"/>
            <a:ext cx="2952000" cy="677108"/>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nchor="t">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fontAlgn="base" hangingPunct="1">
              <a:spcBef>
                <a:spcPct val="0"/>
              </a:spcBef>
              <a:spcAft>
                <a:spcPct val="0"/>
              </a:spcAft>
            </a:pPr>
            <a:r>
              <a:rPr lang="en-GB" sz="1900" b="1" dirty="0" smtClean="0">
                <a:solidFill>
                  <a:schemeClr val="bg1">
                    <a:lumMod val="50000"/>
                  </a:schemeClr>
                </a:solidFill>
                <a:effectLst>
                  <a:outerShdw blurRad="15875" dist="25400" dir="2700000" algn="tl" rotWithShape="0">
                    <a:srgbClr val="000000">
                      <a:alpha val="43000"/>
                    </a:srgbClr>
                  </a:outerShdw>
                </a:effectLst>
                <a:latin typeface="Calibri"/>
                <a:cs typeface="Calibri"/>
              </a:rPr>
              <a:t>False dawns - double and even triple dips!</a:t>
            </a:r>
          </a:p>
        </p:txBody>
      </p:sp>
      <p:sp>
        <p:nvSpPr>
          <p:cNvPr id="45069" name="TextBox 14"/>
          <p:cNvSpPr txBox="1">
            <a:spLocks noChangeArrowheads="1"/>
          </p:cNvSpPr>
          <p:nvPr/>
        </p:nvSpPr>
        <p:spPr bwMode="auto">
          <a:xfrm>
            <a:off x="3119137" y="4349206"/>
            <a:ext cx="2952000" cy="677108"/>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nchor="t">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fontAlgn="base" hangingPunct="1">
              <a:spcBef>
                <a:spcPct val="0"/>
              </a:spcBef>
              <a:spcAft>
                <a:spcPct val="0"/>
              </a:spcAft>
            </a:pPr>
            <a:r>
              <a:rPr lang="en-GB" sz="1900" b="1" dirty="0" smtClean="0">
                <a:solidFill>
                  <a:schemeClr val="bg1">
                    <a:lumMod val="50000"/>
                  </a:schemeClr>
                </a:solidFill>
                <a:effectLst>
                  <a:outerShdw blurRad="15875" dist="25400" dir="2700000" algn="tl" rotWithShape="0">
                    <a:srgbClr val="000000">
                      <a:alpha val="43000"/>
                    </a:srgbClr>
                  </a:outerShdw>
                </a:effectLst>
                <a:latin typeface="Calibri"/>
                <a:cs typeface="Calibri"/>
              </a:rPr>
              <a:t>Debt becomes a burden and cheap credit vanishes</a:t>
            </a:r>
          </a:p>
        </p:txBody>
      </p:sp>
      <p:sp>
        <p:nvSpPr>
          <p:cNvPr id="45070" name="TextBox 15"/>
          <p:cNvSpPr txBox="1">
            <a:spLocks noChangeArrowheads="1"/>
          </p:cNvSpPr>
          <p:nvPr/>
        </p:nvSpPr>
        <p:spPr bwMode="auto">
          <a:xfrm>
            <a:off x="3119137" y="3470225"/>
            <a:ext cx="2952000" cy="677108"/>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nchor="t">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fontAlgn="base" hangingPunct="1">
              <a:spcBef>
                <a:spcPct val="0"/>
              </a:spcBef>
              <a:spcAft>
                <a:spcPct val="0"/>
              </a:spcAft>
            </a:pPr>
            <a:r>
              <a:rPr lang="en-GB" sz="1900" b="1" dirty="0" smtClean="0">
                <a:solidFill>
                  <a:schemeClr val="bg1">
                    <a:lumMod val="50000"/>
                  </a:schemeClr>
                </a:solidFill>
                <a:effectLst>
                  <a:outerShdw blurRad="15875" dist="25400" dir="2700000" algn="tl" rotWithShape="0">
                    <a:srgbClr val="000000">
                      <a:alpha val="43000"/>
                    </a:srgbClr>
                  </a:outerShdw>
                </a:effectLst>
                <a:latin typeface="Calibri"/>
                <a:cs typeface="Calibri"/>
              </a:rPr>
              <a:t>Cutbacks and</a:t>
            </a:r>
            <a:br>
              <a:rPr lang="en-GB" sz="1900" b="1" dirty="0" smtClean="0">
                <a:solidFill>
                  <a:schemeClr val="bg1">
                    <a:lumMod val="50000"/>
                  </a:schemeClr>
                </a:solidFill>
                <a:effectLst>
                  <a:outerShdw blurRad="15875" dist="25400" dir="2700000" algn="tl" rotWithShape="0">
                    <a:srgbClr val="000000">
                      <a:alpha val="43000"/>
                    </a:srgbClr>
                  </a:outerShdw>
                </a:effectLst>
                <a:latin typeface="Calibri"/>
                <a:cs typeface="Calibri"/>
              </a:rPr>
            </a:br>
            <a:r>
              <a:rPr lang="en-GB" sz="1900" b="1" dirty="0" smtClean="0">
                <a:solidFill>
                  <a:schemeClr val="bg1">
                    <a:lumMod val="50000"/>
                  </a:schemeClr>
                </a:solidFill>
                <a:effectLst>
                  <a:outerShdw blurRad="15875" dist="25400" dir="2700000" algn="tl" rotWithShape="0">
                    <a:srgbClr val="000000">
                      <a:alpha val="43000"/>
                    </a:srgbClr>
                  </a:outerShdw>
                </a:effectLst>
                <a:latin typeface="Calibri"/>
                <a:cs typeface="Calibri"/>
              </a:rPr>
              <a:t> austerity measures</a:t>
            </a:r>
          </a:p>
        </p:txBody>
      </p:sp>
      <p:sp>
        <p:nvSpPr>
          <p:cNvPr id="45072" name="TextBox 17"/>
          <p:cNvSpPr txBox="1">
            <a:spLocks noChangeArrowheads="1"/>
          </p:cNvSpPr>
          <p:nvPr/>
        </p:nvSpPr>
        <p:spPr bwMode="auto">
          <a:xfrm>
            <a:off x="6151460" y="3470225"/>
            <a:ext cx="2952000" cy="677108"/>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nchor="t">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fontAlgn="base" hangingPunct="1">
              <a:spcBef>
                <a:spcPct val="0"/>
              </a:spcBef>
              <a:spcAft>
                <a:spcPct val="0"/>
              </a:spcAft>
            </a:pPr>
            <a:r>
              <a:rPr lang="en-GB" sz="1900" b="1" dirty="0" smtClean="0">
                <a:solidFill>
                  <a:srgbClr val="FFFFFF"/>
                </a:solidFill>
                <a:effectLst>
                  <a:outerShdw blurRad="15875" dist="25400" dir="2700000" algn="tl" rotWithShape="0">
                    <a:srgbClr val="000000">
                      <a:alpha val="43000"/>
                    </a:srgbClr>
                  </a:outerShdw>
                </a:effectLst>
                <a:latin typeface="Calibri"/>
                <a:cs typeface="Calibri"/>
              </a:rPr>
              <a:t>Inflationary pressure squeezes incomes</a:t>
            </a:r>
          </a:p>
        </p:txBody>
      </p:sp>
      <p:sp>
        <p:nvSpPr>
          <p:cNvPr id="45073" name="TextBox 18"/>
          <p:cNvSpPr txBox="1">
            <a:spLocks noChangeArrowheads="1"/>
          </p:cNvSpPr>
          <p:nvPr/>
        </p:nvSpPr>
        <p:spPr bwMode="auto">
          <a:xfrm>
            <a:off x="6151460" y="2715964"/>
            <a:ext cx="2952000" cy="677108"/>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nchor="t">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fontAlgn="base" hangingPunct="1">
              <a:spcBef>
                <a:spcPct val="0"/>
              </a:spcBef>
              <a:spcAft>
                <a:spcPct val="0"/>
              </a:spcAft>
            </a:pPr>
            <a:r>
              <a:rPr lang="en-GB" sz="1900" b="1" dirty="0" smtClean="0">
                <a:solidFill>
                  <a:srgbClr val="FFFFFF"/>
                </a:solidFill>
                <a:effectLst>
                  <a:outerShdw blurRad="15875" dist="25400" dir="2700000" algn="tl" rotWithShape="0">
                    <a:srgbClr val="000000">
                      <a:alpha val="43000"/>
                    </a:srgbClr>
                  </a:outerShdw>
                </a:effectLst>
                <a:latin typeface="Calibri"/>
                <a:cs typeface="Calibri"/>
              </a:rPr>
              <a:t>No expectation of a return to strong growth </a:t>
            </a:r>
          </a:p>
        </p:txBody>
      </p:sp>
      <p:sp>
        <p:nvSpPr>
          <p:cNvPr id="45074" name="TextBox 19"/>
          <p:cNvSpPr txBox="1">
            <a:spLocks noChangeArrowheads="1"/>
          </p:cNvSpPr>
          <p:nvPr/>
        </p:nvSpPr>
        <p:spPr bwMode="auto">
          <a:xfrm>
            <a:off x="6151460" y="4349206"/>
            <a:ext cx="2952000" cy="384721"/>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nchor="t">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fontAlgn="base" hangingPunct="1">
              <a:spcBef>
                <a:spcPct val="0"/>
              </a:spcBef>
              <a:spcAft>
                <a:spcPct val="0"/>
              </a:spcAft>
            </a:pPr>
            <a:r>
              <a:rPr lang="en-GB" sz="1900" b="1" dirty="0" smtClean="0">
                <a:solidFill>
                  <a:srgbClr val="FFFFFF"/>
                </a:solidFill>
                <a:effectLst>
                  <a:outerShdw blurRad="15875" dist="25400" dir="2700000" algn="tl" rotWithShape="0">
                    <a:srgbClr val="000000">
                      <a:alpha val="43000"/>
                    </a:srgbClr>
                  </a:outerShdw>
                </a:effectLst>
                <a:latin typeface="Calibri"/>
                <a:cs typeface="Calibri"/>
              </a:rPr>
              <a:t>Living within our means</a:t>
            </a:r>
          </a:p>
        </p:txBody>
      </p:sp>
      <p:pic>
        <p:nvPicPr>
          <p:cNvPr id="45075" name="Picture 5"/>
          <p:cNvPicPr>
            <a:picLocks noChangeAspect="1" noChangeArrowheads="1"/>
          </p:cNvPicPr>
          <p:nvPr/>
        </p:nvPicPr>
        <p:blipFill>
          <a:blip r:embed="rId4" cstate="print">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6277460" y="984936"/>
            <a:ext cx="2700000" cy="16200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45076" name="Picture 1"/>
          <p:cNvPicPr>
            <a:picLocks noChangeAspect="1"/>
          </p:cNvPicPr>
          <p:nvPr/>
        </p:nvPicPr>
        <p:blipFill>
          <a:blip r:embed="rId5" cstate="print">
            <a:extLst>
              <a:ext uri="{28A0092B-C50C-407E-A947-70E740481C1C}">
                <a14:useLocalDpi xmlns="" xmlns:a14="http://schemas.microsoft.com/office/drawing/2010/main" xmlns:mv="urn:schemas-microsoft-com:mac:vml" xmlns:mc="http://schemas.openxmlformats.org/markup-compatibility/2006" val="0"/>
              </a:ext>
            </a:extLst>
          </a:blip>
          <a:srcRect l="5763"/>
          <a:stretch>
            <a:fillRect/>
          </a:stretch>
        </p:blipFill>
        <p:spPr bwMode="auto">
          <a:xfrm>
            <a:off x="212489" y="984936"/>
            <a:ext cx="2683847" cy="16002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25" name="TextBox 24"/>
          <p:cNvSpPr txBox="1"/>
          <p:nvPr/>
        </p:nvSpPr>
        <p:spPr>
          <a:xfrm>
            <a:off x="3008806" y="5"/>
            <a:ext cx="3172663" cy="861774"/>
          </a:xfrm>
          <a:prstGeom prst="rect">
            <a:avLst/>
          </a:prstGeom>
          <a:noFill/>
        </p:spPr>
        <p:txBody>
          <a:bodyPr wrap="none" rtlCol="0">
            <a:spAutoFit/>
          </a:bodyPr>
          <a:lstStyle/>
          <a:p>
            <a:pPr algn="ctr"/>
            <a:r>
              <a:rPr lang="en-US" sz="2700" b="1" dirty="0" smtClean="0">
                <a:solidFill>
                  <a:schemeClr val="bg1">
                    <a:lumMod val="50000"/>
                  </a:schemeClr>
                </a:solidFill>
                <a:effectLst>
                  <a:outerShdw blurRad="25400" dist="38100" dir="2700000" algn="tl" rotWithShape="0">
                    <a:srgbClr val="000000">
                      <a:alpha val="43000"/>
                    </a:srgbClr>
                  </a:outerShdw>
                </a:effectLst>
                <a:latin typeface="Calibri"/>
                <a:cs typeface="Calibri"/>
              </a:rPr>
              <a:t>Recession Consumer</a:t>
            </a:r>
            <a:br>
              <a:rPr lang="en-US" sz="2700" b="1" dirty="0" smtClean="0">
                <a:solidFill>
                  <a:schemeClr val="bg1">
                    <a:lumMod val="50000"/>
                  </a:schemeClr>
                </a:solidFill>
                <a:effectLst>
                  <a:outerShdw blurRad="25400" dist="38100" dir="2700000" algn="tl" rotWithShape="0">
                    <a:srgbClr val="000000">
                      <a:alpha val="43000"/>
                    </a:srgbClr>
                  </a:outerShdw>
                </a:effectLst>
                <a:latin typeface="Calibri"/>
                <a:cs typeface="Calibri"/>
              </a:rPr>
            </a:br>
            <a:r>
              <a:rPr lang="en-US" sz="2200" b="1" dirty="0" smtClean="0">
                <a:solidFill>
                  <a:schemeClr val="bg1">
                    <a:lumMod val="50000"/>
                  </a:schemeClr>
                </a:solidFill>
                <a:effectLst>
                  <a:outerShdw blurRad="25400" dist="38100" dir="2700000" algn="tl" rotWithShape="0">
                    <a:srgbClr val="000000">
                      <a:alpha val="43000"/>
                    </a:srgbClr>
                  </a:outerShdw>
                </a:effectLst>
                <a:latin typeface="Calibri"/>
                <a:cs typeface="Calibri"/>
              </a:rPr>
              <a:t>(2008 – 2012)</a:t>
            </a:r>
            <a:endParaRPr lang="en-US" sz="2200" b="1" dirty="0">
              <a:solidFill>
                <a:schemeClr val="bg1">
                  <a:lumMod val="50000"/>
                </a:schemeClr>
              </a:solidFill>
              <a:effectLst>
                <a:outerShdw blurRad="25400" dist="38100" dir="2700000" algn="tl" rotWithShape="0">
                  <a:srgbClr val="000000">
                    <a:alpha val="43000"/>
                  </a:srgbClr>
                </a:outerShdw>
              </a:effectLst>
              <a:latin typeface="Calibri"/>
              <a:cs typeface="Calibri"/>
            </a:endParaRPr>
          </a:p>
        </p:txBody>
      </p:sp>
      <p:sp>
        <p:nvSpPr>
          <p:cNvPr id="26" name="TextBox 25"/>
          <p:cNvSpPr txBox="1"/>
          <p:nvPr/>
        </p:nvSpPr>
        <p:spPr>
          <a:xfrm>
            <a:off x="6416795" y="8"/>
            <a:ext cx="2421331" cy="861774"/>
          </a:xfrm>
          <a:prstGeom prst="rect">
            <a:avLst/>
          </a:prstGeom>
          <a:noFill/>
        </p:spPr>
        <p:txBody>
          <a:bodyPr wrap="none" rtlCol="0">
            <a:spAutoFit/>
          </a:bodyPr>
          <a:lstStyle/>
          <a:p>
            <a:pPr algn="ctr"/>
            <a:r>
              <a:rPr lang="en-US" sz="2700" b="1" dirty="0" smtClean="0">
                <a:solidFill>
                  <a:schemeClr val="bg1"/>
                </a:solidFill>
                <a:effectLst>
                  <a:outerShdw blurRad="25400" dist="38100" dir="2700000" algn="tl" rotWithShape="0">
                    <a:srgbClr val="000000">
                      <a:alpha val="43000"/>
                    </a:srgbClr>
                  </a:outerShdw>
                </a:effectLst>
                <a:latin typeface="Calibri"/>
                <a:cs typeface="Calibri"/>
              </a:rPr>
              <a:t>A New Realism</a:t>
            </a:r>
            <a:br>
              <a:rPr lang="en-US" sz="2700" b="1" dirty="0" smtClean="0">
                <a:solidFill>
                  <a:schemeClr val="bg1"/>
                </a:solidFill>
                <a:effectLst>
                  <a:outerShdw blurRad="25400" dist="38100" dir="2700000" algn="tl" rotWithShape="0">
                    <a:srgbClr val="000000">
                      <a:alpha val="43000"/>
                    </a:srgbClr>
                  </a:outerShdw>
                </a:effectLst>
                <a:latin typeface="Calibri"/>
                <a:cs typeface="Calibri"/>
              </a:rPr>
            </a:br>
            <a:r>
              <a:rPr lang="en-US" sz="2200" b="1" dirty="0" smtClean="0">
                <a:solidFill>
                  <a:schemeClr val="bg1"/>
                </a:solidFill>
                <a:effectLst>
                  <a:outerShdw blurRad="25400" dist="38100" dir="2700000" algn="tl" rotWithShape="0">
                    <a:srgbClr val="000000">
                      <a:alpha val="43000"/>
                    </a:srgbClr>
                  </a:outerShdw>
                </a:effectLst>
                <a:latin typeface="Calibri"/>
                <a:cs typeface="Calibri"/>
              </a:rPr>
              <a:t>(2013 – )</a:t>
            </a:r>
            <a:endParaRPr lang="en-US" sz="2200" b="1" dirty="0">
              <a:solidFill>
                <a:schemeClr val="bg1"/>
              </a:solidFill>
              <a:effectLst>
                <a:outerShdw blurRad="25400" dist="38100" dir="2700000" algn="tl" rotWithShape="0">
                  <a:srgbClr val="000000">
                    <a:alpha val="43000"/>
                  </a:srgbClr>
                </a:outerShdw>
              </a:effectLst>
              <a:latin typeface="Calibri"/>
              <a:cs typeface="Calibri"/>
            </a:endParaRPr>
          </a:p>
        </p:txBody>
      </p:sp>
      <p:sp>
        <p:nvSpPr>
          <p:cNvPr id="28" name="TextBox 6"/>
          <p:cNvSpPr txBox="1">
            <a:spLocks noChangeArrowheads="1"/>
          </p:cNvSpPr>
          <p:nvPr/>
        </p:nvSpPr>
        <p:spPr bwMode="auto">
          <a:xfrm>
            <a:off x="78412" y="2715964"/>
            <a:ext cx="2952000" cy="384721"/>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nchor="t">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fontAlgn="base" hangingPunct="1">
              <a:spcBef>
                <a:spcPct val="0"/>
              </a:spcBef>
              <a:spcAft>
                <a:spcPct val="0"/>
              </a:spcAft>
            </a:pPr>
            <a:r>
              <a:rPr lang="en-GB" sz="1900" b="1" dirty="0" smtClean="0">
                <a:solidFill>
                  <a:srgbClr val="AB16EF"/>
                </a:solidFill>
                <a:effectLst>
                  <a:outerShdw blurRad="15875" dist="25400" dir="2700000" algn="tl" rotWithShape="0">
                    <a:srgbClr val="000000">
                      <a:alpha val="43000"/>
                    </a:srgbClr>
                  </a:outerShdw>
                </a:effectLst>
                <a:latin typeface="Calibri"/>
                <a:cs typeface="Calibri"/>
              </a:rPr>
              <a:t>Celtic Tiger period</a:t>
            </a:r>
          </a:p>
        </p:txBody>
      </p:sp>
      <p:sp>
        <p:nvSpPr>
          <p:cNvPr id="29" name="TextBox 7"/>
          <p:cNvSpPr txBox="1">
            <a:spLocks noChangeArrowheads="1"/>
          </p:cNvSpPr>
          <p:nvPr/>
        </p:nvSpPr>
        <p:spPr bwMode="auto">
          <a:xfrm>
            <a:off x="78412" y="3470225"/>
            <a:ext cx="2952000" cy="677108"/>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nchor="t">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fontAlgn="base" hangingPunct="1">
              <a:spcBef>
                <a:spcPct val="0"/>
              </a:spcBef>
              <a:spcAft>
                <a:spcPct val="0"/>
              </a:spcAft>
            </a:pPr>
            <a:r>
              <a:rPr lang="en-GB" sz="1900" b="1" dirty="0" smtClean="0">
                <a:solidFill>
                  <a:srgbClr val="AB16EF"/>
                </a:solidFill>
                <a:effectLst>
                  <a:outerShdw blurRad="15875" dist="25400" dir="2700000" algn="tl" rotWithShape="0">
                    <a:srgbClr val="000000">
                      <a:alpha val="43000"/>
                    </a:srgbClr>
                  </a:outerShdw>
                </a:effectLst>
                <a:latin typeface="Calibri"/>
                <a:cs typeface="Calibri"/>
              </a:rPr>
              <a:t>Record lows of unemployment</a:t>
            </a:r>
          </a:p>
        </p:txBody>
      </p:sp>
      <p:sp>
        <p:nvSpPr>
          <p:cNvPr id="30" name="TextBox 8"/>
          <p:cNvSpPr txBox="1">
            <a:spLocks noChangeArrowheads="1"/>
          </p:cNvSpPr>
          <p:nvPr/>
        </p:nvSpPr>
        <p:spPr bwMode="auto">
          <a:xfrm>
            <a:off x="78412" y="4349206"/>
            <a:ext cx="2952000" cy="384721"/>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nchor="t">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fontAlgn="base" hangingPunct="1">
              <a:spcBef>
                <a:spcPct val="0"/>
              </a:spcBef>
              <a:spcAft>
                <a:spcPct val="0"/>
              </a:spcAft>
            </a:pPr>
            <a:r>
              <a:rPr lang="en-GB" sz="1900" b="1" dirty="0" smtClean="0">
                <a:solidFill>
                  <a:srgbClr val="AB16EF"/>
                </a:solidFill>
                <a:effectLst>
                  <a:outerShdw blurRad="15875" dist="25400" dir="2700000" algn="tl" rotWithShape="0">
                    <a:srgbClr val="000000">
                      <a:alpha val="43000"/>
                    </a:srgbClr>
                  </a:outerShdw>
                </a:effectLst>
                <a:latin typeface="Calibri"/>
                <a:cs typeface="Calibri"/>
              </a:rPr>
              <a:t>Property boom</a:t>
            </a:r>
          </a:p>
        </p:txBody>
      </p:sp>
      <p:sp>
        <p:nvSpPr>
          <p:cNvPr id="31" name="TextBox 30"/>
          <p:cNvSpPr txBox="1"/>
          <p:nvPr/>
        </p:nvSpPr>
        <p:spPr>
          <a:xfrm>
            <a:off x="169207" y="2"/>
            <a:ext cx="2770410" cy="861774"/>
          </a:xfrm>
          <a:prstGeom prst="rect">
            <a:avLst/>
          </a:prstGeom>
          <a:noFill/>
        </p:spPr>
        <p:txBody>
          <a:bodyPr wrap="none" rtlCol="0">
            <a:spAutoFit/>
          </a:bodyPr>
          <a:lstStyle/>
          <a:p>
            <a:pPr algn="ctr"/>
            <a:r>
              <a:rPr lang="en-US" sz="2700" b="1" dirty="0" smtClean="0">
                <a:solidFill>
                  <a:srgbClr val="AB16EF"/>
                </a:solidFill>
                <a:effectLst>
                  <a:outerShdw blurRad="25400" dist="38100" dir="2700000" algn="tl" rotWithShape="0">
                    <a:srgbClr val="000000">
                      <a:alpha val="43000"/>
                    </a:srgbClr>
                  </a:outerShdw>
                </a:effectLst>
                <a:latin typeface="Calibri"/>
                <a:cs typeface="Calibri"/>
              </a:rPr>
              <a:t>Era of Indulgence</a:t>
            </a:r>
            <a:r>
              <a:rPr lang="en-US" sz="2800" b="1" dirty="0" smtClean="0">
                <a:solidFill>
                  <a:srgbClr val="AB16EF"/>
                </a:solidFill>
                <a:effectLst>
                  <a:outerShdw blurRad="25400" dist="38100" dir="2700000" algn="tl" rotWithShape="0">
                    <a:srgbClr val="000000">
                      <a:alpha val="43000"/>
                    </a:srgbClr>
                  </a:outerShdw>
                </a:effectLst>
                <a:latin typeface="Calibri"/>
                <a:cs typeface="Calibri"/>
              </a:rPr>
              <a:t/>
            </a:r>
            <a:br>
              <a:rPr lang="en-US" sz="2800" b="1" dirty="0" smtClean="0">
                <a:solidFill>
                  <a:srgbClr val="AB16EF"/>
                </a:solidFill>
                <a:effectLst>
                  <a:outerShdw blurRad="25400" dist="38100" dir="2700000" algn="tl" rotWithShape="0">
                    <a:srgbClr val="000000">
                      <a:alpha val="43000"/>
                    </a:srgbClr>
                  </a:outerShdw>
                </a:effectLst>
                <a:latin typeface="Calibri"/>
                <a:cs typeface="Calibri"/>
              </a:rPr>
            </a:br>
            <a:r>
              <a:rPr lang="en-US" sz="2200" b="1" dirty="0" smtClean="0">
                <a:solidFill>
                  <a:srgbClr val="AB16EF"/>
                </a:solidFill>
                <a:effectLst>
                  <a:outerShdw blurRad="25400" dist="38100" dir="2700000" algn="tl" rotWithShape="0">
                    <a:srgbClr val="000000">
                      <a:alpha val="43000"/>
                    </a:srgbClr>
                  </a:outerShdw>
                </a:effectLst>
                <a:latin typeface="Calibri"/>
                <a:cs typeface="Calibri"/>
              </a:rPr>
              <a:t>(pre 2008)</a:t>
            </a:r>
            <a:endParaRPr lang="en-US" sz="2200" b="1" dirty="0">
              <a:solidFill>
                <a:srgbClr val="AB16EF"/>
              </a:solidFill>
              <a:effectLst>
                <a:outerShdw blurRad="25400" dist="38100" dir="2700000" algn="tl" rotWithShape="0">
                  <a:srgbClr val="000000">
                    <a:alpha val="43000"/>
                  </a:srgbClr>
                </a:outerShdw>
              </a:effectLst>
              <a:latin typeface="Calibri"/>
              <a:cs typeface="Calibri"/>
            </a:endParaRPr>
          </a:p>
        </p:txBody>
      </p:sp>
    </p:spTree>
    <p:extLst>
      <p:ext uri="{BB962C8B-B14F-4D97-AF65-F5344CB8AC3E}">
        <p14:creationId xmlns="" xmlns:p14="http://schemas.microsoft.com/office/powerpoint/2010/main" xmlns:mv="urn:schemas-microsoft-com:mac:vml" xmlns:mc="http://schemas.openxmlformats.org/markup-compatibility/2006" val="1045807662"/>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rthurs-day-4.jpg"/>
          <p:cNvPicPr>
            <a:picLocks noChangeAspect="1"/>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0" y="-952499"/>
            <a:ext cx="9144000" cy="6096000"/>
          </a:xfrm>
          <a:prstGeom prst="rect">
            <a:avLst/>
          </a:prstGeom>
        </p:spPr>
      </p:pic>
      <p:pic>
        <p:nvPicPr>
          <p:cNvPr id="3" name="Picture 2" descr="christy moore aurthus day.jpg"/>
          <p:cNvPicPr>
            <a:picLocks noChangeAspect="1"/>
          </p:cNvPicPr>
          <p:nvPr/>
        </p:nvPicPr>
        <p:blipFill rotWithShape="1">
          <a:blip r:embed="rId4" cstate="print">
            <a:extLst>
              <a:ext uri="{28A0092B-C50C-407E-A947-70E740481C1C}">
                <a14:useLocalDpi xmlns="" xmlns:a14="http://schemas.microsoft.com/office/drawing/2010/main" xmlns:mv="urn:schemas-microsoft-com:mac:vml" xmlns:mc="http://schemas.openxmlformats.org/markup-compatibility/2006" val="0"/>
              </a:ext>
            </a:extLst>
          </a:blip>
          <a:srcRect l="19136" r="6018" b="10709"/>
          <a:stretch/>
        </p:blipFill>
        <p:spPr>
          <a:xfrm>
            <a:off x="1150056" y="301976"/>
            <a:ext cx="6843889" cy="44534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p14="http://schemas.microsoft.com/office/powerpoint/2010/main" xmlns:mv="urn:schemas-microsoft-com:mac:vml" xmlns:mc="http://schemas.openxmlformats.org/markup-compatibility/2006" val="1224645235"/>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24631" y="1122104"/>
            <a:ext cx="8347194" cy="1600438"/>
          </a:xfrm>
          <a:prstGeom prst="rect">
            <a:avLst/>
          </a:prstGeom>
          <a:noFill/>
        </p:spPr>
        <p:txBody>
          <a:bodyPr wrap="square" lIns="0" tIns="0" rIns="0" bIns="0" rtlCol="0">
            <a:spAutoFit/>
          </a:bodyPr>
          <a:lstStyle/>
          <a:p>
            <a:pPr marL="0" indent="0">
              <a:buFont typeface="Wingdings" pitchFamily="2" charset="2"/>
              <a:buNone/>
            </a:pPr>
            <a:r>
              <a:rPr lang="en-US" sz="5200" dirty="0" smtClean="0">
                <a:latin typeface="Arial Black"/>
                <a:cs typeface="Arial Black"/>
              </a:rPr>
              <a:t>Connecting with today’s consumers</a:t>
            </a:r>
          </a:p>
        </p:txBody>
      </p:sp>
    </p:spTree>
    <p:extLst>
      <p:ext uri="{BB962C8B-B14F-4D97-AF65-F5344CB8AC3E}">
        <p14:creationId xmlns="" xmlns:p14="http://schemas.microsoft.com/office/powerpoint/2010/main" xmlns:mv="urn:schemas-microsoft-com:mac:vml" xmlns:mc="http://schemas.openxmlformats.org/markup-compatibility/2006" val="3928372306"/>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6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044700" y="1103201"/>
            <a:ext cx="6629400" cy="2862322"/>
          </a:xfrm>
          <a:prstGeom prst="rect">
            <a:avLst/>
          </a:prstGeom>
        </p:spPr>
        <p:txBody>
          <a:bodyPr wrap="square">
            <a:spAutoFit/>
          </a:bodyPr>
          <a:lstStyle/>
          <a:p>
            <a:r>
              <a:rPr lang="en-US" sz="3600" b="1" dirty="0" smtClean="0"/>
              <a:t>Brands need to find ways to express and manifest their core meaning and values in a way that captures the new cultural landscape </a:t>
            </a:r>
            <a:endParaRPr lang="en-GB" sz="3600" b="1" dirty="0"/>
          </a:p>
        </p:txBody>
      </p:sp>
      <p:sp>
        <p:nvSpPr>
          <p:cNvPr id="7" name="Chevron 6"/>
          <p:cNvSpPr/>
          <p:nvPr/>
        </p:nvSpPr>
        <p:spPr>
          <a:xfrm>
            <a:off x="148330" y="1957657"/>
            <a:ext cx="1531363" cy="1066182"/>
          </a:xfrm>
          <a:prstGeom prst="chevron">
            <a:avLst>
              <a:gd name="adj" fmla="val 37041"/>
            </a:avLst>
          </a:prstGeom>
          <a:solidFill>
            <a:srgbClr val="6F9931"/>
          </a:solidFill>
          <a:ln>
            <a:no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36000" tIns="0" rIns="0" bIns="0" rtlCol="0" anchor="ctr" anchorCtr="0">
            <a:noAutofit/>
          </a:bodyPr>
          <a:lstStyle/>
          <a:p>
            <a:pPr algn="l">
              <a:spcAft>
                <a:spcPts val="600"/>
              </a:spcAft>
            </a:pPr>
            <a:endParaRPr lang="en-US" sz="900" b="0" i="0" dirty="0" smtClean="0">
              <a:effectLst>
                <a:outerShdw blurRad="50800" dist="38100" dir="2700000">
                  <a:srgbClr val="000000">
                    <a:alpha val="43000"/>
                  </a:srgbClr>
                </a:outerShdw>
              </a:effectLst>
              <a:latin typeface="Arial"/>
              <a:cs typeface="Arial"/>
            </a:endParaRPr>
          </a:p>
        </p:txBody>
      </p:sp>
      <p:sp>
        <p:nvSpPr>
          <p:cNvPr id="8" name="TextBox 7"/>
          <p:cNvSpPr txBox="1"/>
          <p:nvPr/>
        </p:nvSpPr>
        <p:spPr>
          <a:xfrm>
            <a:off x="800100" y="1917700"/>
            <a:ext cx="595491" cy="923330"/>
          </a:xfrm>
          <a:prstGeom prst="rect">
            <a:avLst/>
          </a:prstGeom>
          <a:noFill/>
        </p:spPr>
        <p:txBody>
          <a:bodyPr wrap="none" lIns="0" tIns="0" rIns="0" bIns="0" rtlCol="0">
            <a:spAutoFit/>
          </a:bodyPr>
          <a:lstStyle/>
          <a:p>
            <a:pPr marL="0" indent="0" algn="r">
              <a:buFont typeface="Wingdings" pitchFamily="2" charset="2"/>
              <a:buNone/>
            </a:pPr>
            <a:r>
              <a:rPr lang="en-US" sz="6000" b="1" dirty="0" smtClean="0">
                <a:solidFill>
                  <a:schemeClr val="bg1"/>
                </a:solidFill>
                <a:effectLst>
                  <a:outerShdw blurRad="28575" dist="38100" dir="2700000" algn="tl" rotWithShape="0">
                    <a:srgbClr val="000000">
                      <a:alpha val="43000"/>
                    </a:srgbClr>
                  </a:outerShdw>
                </a:effectLst>
                <a:latin typeface="Calibri"/>
                <a:cs typeface="Calibri"/>
              </a:rPr>
              <a:t>1.</a:t>
            </a:r>
          </a:p>
        </p:txBody>
      </p:sp>
    </p:spTree>
    <p:extLst>
      <p:ext uri="{BB962C8B-B14F-4D97-AF65-F5344CB8AC3E}">
        <p14:creationId xmlns="" xmlns:p14="http://schemas.microsoft.com/office/powerpoint/2010/main" xmlns:mv="urn:schemas-microsoft-com:mac:vml" xmlns:mc="http://schemas.openxmlformats.org/markup-compatibility/2006" val="481801492"/>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044700" y="1059588"/>
            <a:ext cx="6629400" cy="2862322"/>
          </a:xfrm>
          <a:prstGeom prst="rect">
            <a:avLst/>
          </a:prstGeom>
        </p:spPr>
        <p:txBody>
          <a:bodyPr wrap="square" anchor="ctr">
            <a:spAutoFit/>
          </a:bodyPr>
          <a:lstStyle/>
          <a:p>
            <a:r>
              <a:rPr lang="en-GB" sz="3600" b="1" dirty="0" smtClean="0"/>
              <a:t>Brands need to connect with consumers, develop meaningful relationships and create experiences that develop loyal advocacy </a:t>
            </a:r>
            <a:endParaRPr lang="en-US" sz="3600" b="1" dirty="0">
              <a:latin typeface="Arial Black"/>
              <a:cs typeface="Arial Black"/>
            </a:endParaRPr>
          </a:p>
        </p:txBody>
      </p:sp>
      <p:sp>
        <p:nvSpPr>
          <p:cNvPr id="7" name="Chevron 6"/>
          <p:cNvSpPr/>
          <p:nvPr/>
        </p:nvSpPr>
        <p:spPr>
          <a:xfrm>
            <a:off x="148330" y="1957657"/>
            <a:ext cx="1531363" cy="1066182"/>
          </a:xfrm>
          <a:prstGeom prst="chevron">
            <a:avLst>
              <a:gd name="adj" fmla="val 37041"/>
            </a:avLst>
          </a:prstGeom>
          <a:solidFill>
            <a:srgbClr val="6F9931"/>
          </a:solidFill>
          <a:ln>
            <a:no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36000" tIns="0" rIns="0" bIns="0" rtlCol="0" anchor="ctr" anchorCtr="0">
            <a:noAutofit/>
          </a:bodyPr>
          <a:lstStyle/>
          <a:p>
            <a:pPr algn="l">
              <a:spcAft>
                <a:spcPts val="600"/>
              </a:spcAft>
            </a:pPr>
            <a:endParaRPr lang="en-US" sz="900" b="0" i="0" dirty="0" smtClean="0">
              <a:effectLst>
                <a:outerShdw blurRad="50800" dist="38100" dir="2700000">
                  <a:srgbClr val="000000">
                    <a:alpha val="43000"/>
                  </a:srgbClr>
                </a:outerShdw>
              </a:effectLst>
              <a:latin typeface="Arial"/>
              <a:cs typeface="Arial"/>
            </a:endParaRPr>
          </a:p>
        </p:txBody>
      </p:sp>
      <p:sp>
        <p:nvSpPr>
          <p:cNvPr id="8" name="TextBox 7"/>
          <p:cNvSpPr txBox="1"/>
          <p:nvPr/>
        </p:nvSpPr>
        <p:spPr>
          <a:xfrm>
            <a:off x="800100" y="1917700"/>
            <a:ext cx="595491" cy="923330"/>
          </a:xfrm>
          <a:prstGeom prst="rect">
            <a:avLst/>
          </a:prstGeom>
          <a:noFill/>
        </p:spPr>
        <p:txBody>
          <a:bodyPr wrap="none" lIns="0" tIns="0" rIns="0" bIns="0" rtlCol="0">
            <a:spAutoFit/>
          </a:bodyPr>
          <a:lstStyle/>
          <a:p>
            <a:pPr marL="0" indent="0" algn="r">
              <a:buFont typeface="Wingdings" pitchFamily="2" charset="2"/>
              <a:buNone/>
            </a:pPr>
            <a:r>
              <a:rPr lang="en-US" sz="6000" b="1" dirty="0" smtClean="0">
                <a:solidFill>
                  <a:schemeClr val="bg1"/>
                </a:solidFill>
                <a:effectLst>
                  <a:outerShdw blurRad="28575" dist="38100" dir="2700000" algn="tl" rotWithShape="0">
                    <a:srgbClr val="000000">
                      <a:alpha val="43000"/>
                    </a:srgbClr>
                  </a:outerShdw>
                </a:effectLst>
                <a:latin typeface="Calibri"/>
                <a:cs typeface="Calibri"/>
              </a:rPr>
              <a:t>2.</a:t>
            </a:r>
          </a:p>
        </p:txBody>
      </p:sp>
    </p:spTree>
    <p:extLst>
      <p:ext uri="{BB962C8B-B14F-4D97-AF65-F5344CB8AC3E}">
        <p14:creationId xmlns="" xmlns:p14="http://schemas.microsoft.com/office/powerpoint/2010/main" xmlns:mv="urn:schemas-microsoft-com:mac:vml" xmlns:mc="http://schemas.openxmlformats.org/markup-compatibility/2006" val="1720745450"/>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044700" y="1336587"/>
            <a:ext cx="6629400" cy="2308324"/>
          </a:xfrm>
          <a:prstGeom prst="rect">
            <a:avLst/>
          </a:prstGeom>
        </p:spPr>
        <p:txBody>
          <a:bodyPr wrap="square" anchor="ctr">
            <a:spAutoFit/>
          </a:bodyPr>
          <a:lstStyle/>
          <a:p>
            <a:r>
              <a:rPr lang="en-US" sz="3600" dirty="0">
                <a:solidFill>
                  <a:srgbClr val="000000"/>
                </a:solidFill>
                <a:latin typeface="Arial Black"/>
                <a:cs typeface="Arial Black"/>
              </a:rPr>
              <a:t>Innovation and creativity </a:t>
            </a:r>
            <a:r>
              <a:rPr lang="en-US" sz="3600" dirty="0" smtClean="0">
                <a:solidFill>
                  <a:srgbClr val="000000"/>
                </a:solidFill>
                <a:latin typeface="Arial Black"/>
                <a:cs typeface="Arial Black"/>
              </a:rPr>
              <a:t>need </a:t>
            </a:r>
            <a:r>
              <a:rPr lang="en-US" sz="3600" dirty="0">
                <a:solidFill>
                  <a:srgbClr val="000000"/>
                </a:solidFill>
                <a:latin typeface="Arial Black"/>
                <a:cs typeface="Arial Black"/>
              </a:rPr>
              <a:t>to sit at the heart of your business and span </a:t>
            </a:r>
            <a:r>
              <a:rPr lang="en-US" sz="3600" dirty="0" smtClean="0">
                <a:solidFill>
                  <a:srgbClr val="000000"/>
                </a:solidFill>
                <a:latin typeface="Arial Black"/>
                <a:cs typeface="Arial Black"/>
              </a:rPr>
              <a:t>all aspects of it </a:t>
            </a:r>
            <a:endParaRPr lang="en-US" sz="3600" dirty="0">
              <a:solidFill>
                <a:srgbClr val="000000"/>
              </a:solidFill>
              <a:latin typeface="Arial Black"/>
              <a:cs typeface="Arial Black"/>
            </a:endParaRPr>
          </a:p>
        </p:txBody>
      </p:sp>
      <p:sp>
        <p:nvSpPr>
          <p:cNvPr id="7" name="Chevron 6"/>
          <p:cNvSpPr/>
          <p:nvPr/>
        </p:nvSpPr>
        <p:spPr>
          <a:xfrm>
            <a:off x="148330" y="1957657"/>
            <a:ext cx="1531363" cy="1066182"/>
          </a:xfrm>
          <a:prstGeom prst="chevron">
            <a:avLst>
              <a:gd name="adj" fmla="val 37041"/>
            </a:avLst>
          </a:prstGeom>
          <a:solidFill>
            <a:srgbClr val="6F9931"/>
          </a:solidFill>
          <a:ln>
            <a:noFill/>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36000" tIns="0" rIns="0" bIns="0" rtlCol="0" anchor="ctr" anchorCtr="0">
            <a:noAutofit/>
          </a:bodyPr>
          <a:lstStyle/>
          <a:p>
            <a:pPr algn="l">
              <a:spcAft>
                <a:spcPts val="600"/>
              </a:spcAft>
            </a:pPr>
            <a:endParaRPr lang="en-US" sz="900" b="0" i="0" dirty="0" smtClean="0">
              <a:effectLst>
                <a:outerShdw blurRad="50800" dist="38100" dir="2700000">
                  <a:srgbClr val="000000">
                    <a:alpha val="43000"/>
                  </a:srgbClr>
                </a:outerShdw>
              </a:effectLst>
              <a:latin typeface="Arial"/>
              <a:cs typeface="Arial"/>
            </a:endParaRPr>
          </a:p>
        </p:txBody>
      </p:sp>
      <p:sp>
        <p:nvSpPr>
          <p:cNvPr id="8" name="TextBox 7"/>
          <p:cNvSpPr txBox="1"/>
          <p:nvPr/>
        </p:nvSpPr>
        <p:spPr>
          <a:xfrm>
            <a:off x="800100" y="1917700"/>
            <a:ext cx="595491" cy="923330"/>
          </a:xfrm>
          <a:prstGeom prst="rect">
            <a:avLst/>
          </a:prstGeom>
          <a:noFill/>
        </p:spPr>
        <p:txBody>
          <a:bodyPr wrap="none" lIns="0" tIns="0" rIns="0" bIns="0" rtlCol="0">
            <a:spAutoFit/>
          </a:bodyPr>
          <a:lstStyle/>
          <a:p>
            <a:pPr marL="0" indent="0" algn="r">
              <a:buFont typeface="Wingdings" pitchFamily="2" charset="2"/>
              <a:buNone/>
            </a:pPr>
            <a:r>
              <a:rPr lang="en-US" sz="6000" b="1" dirty="0">
                <a:solidFill>
                  <a:schemeClr val="bg1"/>
                </a:solidFill>
                <a:effectLst>
                  <a:outerShdw blurRad="28575" dist="38100" dir="2700000" algn="tl" rotWithShape="0">
                    <a:srgbClr val="000000">
                      <a:alpha val="43000"/>
                    </a:srgbClr>
                  </a:outerShdw>
                </a:effectLst>
                <a:latin typeface="Calibri"/>
                <a:cs typeface="Calibri"/>
              </a:rPr>
              <a:t>3</a:t>
            </a:r>
            <a:r>
              <a:rPr lang="en-US" sz="6000" b="1" dirty="0" smtClean="0">
                <a:solidFill>
                  <a:schemeClr val="bg1"/>
                </a:solidFill>
                <a:effectLst>
                  <a:outerShdw blurRad="28575" dist="38100" dir="2700000" algn="tl" rotWithShape="0">
                    <a:srgbClr val="000000">
                      <a:alpha val="43000"/>
                    </a:srgbClr>
                  </a:outerShdw>
                </a:effectLst>
                <a:latin typeface="Calibri"/>
                <a:cs typeface="Calibri"/>
              </a:rPr>
              <a:t>.</a:t>
            </a:r>
          </a:p>
        </p:txBody>
      </p:sp>
    </p:spTree>
    <p:extLst>
      <p:ext uri="{BB962C8B-B14F-4D97-AF65-F5344CB8AC3E}">
        <p14:creationId xmlns="" xmlns:p14="http://schemas.microsoft.com/office/powerpoint/2010/main" xmlns:mv="urn:schemas-microsoft-com:mac:vml" xmlns:mc="http://schemas.openxmlformats.org/markup-compatibility/2006" val="4114377063"/>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4-02-10 at 20.28.02.png"/>
          <p:cNvPicPr>
            <a:picLocks noChangeAspect="1"/>
          </p:cNvPicPr>
          <p:nvPr/>
        </p:nvPicPr>
        <p:blipFill rotWithShape="1">
          <a:blip r:embed="rId3" cstate="print">
            <a:extLst>
              <a:ext uri="{28A0092B-C50C-407E-A947-70E740481C1C}">
                <a14:useLocalDpi xmlns="" xmlns:a14="http://schemas.microsoft.com/office/drawing/2010/main" xmlns:mv="urn:schemas-microsoft-com:mac:vml" xmlns:mc="http://schemas.openxmlformats.org/markup-compatibility/2006" val="0"/>
              </a:ext>
            </a:extLst>
          </a:blip>
          <a:srcRect t="6713" b="6982"/>
          <a:stretch/>
        </p:blipFill>
        <p:spPr>
          <a:xfrm>
            <a:off x="-456212" y="-1"/>
            <a:ext cx="9677300" cy="5220000"/>
          </a:xfrm>
          <a:prstGeom prst="rect">
            <a:avLst/>
          </a:prstGeom>
        </p:spPr>
      </p:pic>
      <p:sp>
        <p:nvSpPr>
          <p:cNvPr id="7" name="TextBox 6"/>
          <p:cNvSpPr txBox="1"/>
          <p:nvPr/>
        </p:nvSpPr>
        <p:spPr>
          <a:xfrm>
            <a:off x="147420" y="197294"/>
            <a:ext cx="9099304" cy="1255728"/>
          </a:xfrm>
          <a:prstGeom prst="rect">
            <a:avLst/>
          </a:prstGeom>
          <a:noFill/>
        </p:spPr>
        <p:txBody>
          <a:bodyPr wrap="square" lIns="0" tIns="0" rIns="0" bIns="0" rtlCol="0" anchor="t">
            <a:spAutoFit/>
          </a:bodyPr>
          <a:lstStyle/>
          <a:p>
            <a:pPr marL="0" indent="0">
              <a:lnSpc>
                <a:spcPct val="130000"/>
              </a:lnSpc>
              <a:buFont typeface="Wingdings" pitchFamily="2" charset="2"/>
              <a:buNone/>
            </a:pPr>
            <a:r>
              <a:rPr lang="en-US" sz="3200" dirty="0" smtClean="0">
                <a:solidFill>
                  <a:srgbClr val="FDBA0C"/>
                </a:solidFill>
                <a:effectLst>
                  <a:outerShdw blurRad="25400" dist="38100" dir="2700000" algn="tl" rotWithShape="0">
                    <a:srgbClr val="000000">
                      <a:alpha val="43000"/>
                    </a:srgbClr>
                  </a:outerShdw>
                </a:effectLst>
                <a:latin typeface="Arial Black"/>
                <a:cs typeface="Arial Black"/>
              </a:rPr>
              <a:t>No matter what you are, no matter what you do to live, thrive and survive …</a:t>
            </a:r>
          </a:p>
        </p:txBody>
      </p:sp>
    </p:spTree>
    <p:extLst>
      <p:ext uri="{BB962C8B-B14F-4D97-AF65-F5344CB8AC3E}">
        <p14:creationId xmlns="" xmlns:p14="http://schemas.microsoft.com/office/powerpoint/2010/main" xmlns:mv="urn:schemas-microsoft-com:mac:vml" xmlns:mc="http://schemas.openxmlformats.org/markup-compatibility/2006" val="2013625872"/>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4-02-10 at 20.28.02.png"/>
          <p:cNvPicPr>
            <a:picLocks noChangeAspect="1"/>
          </p:cNvPicPr>
          <p:nvPr/>
        </p:nvPicPr>
        <p:blipFill rotWithShape="1">
          <a:blip r:embed="rId3" cstate="print">
            <a:extLst>
              <a:ext uri="{28A0092B-C50C-407E-A947-70E740481C1C}">
                <a14:useLocalDpi xmlns="" xmlns:a14="http://schemas.microsoft.com/office/drawing/2010/main" xmlns:mv="urn:schemas-microsoft-com:mac:vml" xmlns:mc="http://schemas.openxmlformats.org/markup-compatibility/2006" val="0"/>
              </a:ext>
            </a:extLst>
          </a:blip>
          <a:srcRect t="6713" b="6982"/>
          <a:stretch/>
        </p:blipFill>
        <p:spPr>
          <a:xfrm>
            <a:off x="-456212" y="-1"/>
            <a:ext cx="9677300" cy="5220000"/>
          </a:xfrm>
          <a:prstGeom prst="rect">
            <a:avLst/>
          </a:prstGeom>
        </p:spPr>
      </p:pic>
      <p:sp>
        <p:nvSpPr>
          <p:cNvPr id="7" name="TextBox 6"/>
          <p:cNvSpPr txBox="1"/>
          <p:nvPr/>
        </p:nvSpPr>
        <p:spPr>
          <a:xfrm>
            <a:off x="147420" y="197294"/>
            <a:ext cx="9099304" cy="1255728"/>
          </a:xfrm>
          <a:prstGeom prst="rect">
            <a:avLst/>
          </a:prstGeom>
          <a:noFill/>
        </p:spPr>
        <p:txBody>
          <a:bodyPr wrap="square" lIns="0" tIns="0" rIns="0" bIns="0" rtlCol="0" anchor="t">
            <a:spAutoFit/>
          </a:bodyPr>
          <a:lstStyle/>
          <a:p>
            <a:pPr marL="0" indent="0">
              <a:lnSpc>
                <a:spcPct val="130000"/>
              </a:lnSpc>
              <a:buFont typeface="Wingdings" pitchFamily="2" charset="2"/>
              <a:buNone/>
            </a:pPr>
            <a:r>
              <a:rPr lang="en-US" sz="3200" dirty="0" smtClean="0">
                <a:solidFill>
                  <a:srgbClr val="FDBA0C"/>
                </a:solidFill>
                <a:effectLst>
                  <a:outerShdw blurRad="25400" dist="38100" dir="2700000" algn="tl" rotWithShape="0">
                    <a:srgbClr val="000000">
                      <a:alpha val="43000"/>
                    </a:srgbClr>
                  </a:outerShdw>
                </a:effectLst>
                <a:latin typeface="Arial Black"/>
                <a:cs typeface="Arial Black"/>
              </a:rPr>
              <a:t>No matter what you are, no matter what you do to live, </a:t>
            </a:r>
            <a:r>
              <a:rPr lang="en-US" sz="3200" dirty="0" smtClean="0">
                <a:solidFill>
                  <a:srgbClr val="FF0000"/>
                </a:solidFill>
                <a:effectLst>
                  <a:outerShdw blurRad="25400" dist="38100" dir="2700000" algn="tl" rotWithShape="0">
                    <a:srgbClr val="000000">
                      <a:alpha val="43000"/>
                    </a:srgbClr>
                  </a:outerShdw>
                </a:effectLst>
                <a:latin typeface="Arial Black"/>
                <a:cs typeface="Arial Black"/>
              </a:rPr>
              <a:t>thrive</a:t>
            </a:r>
            <a:r>
              <a:rPr lang="en-US" sz="3200" dirty="0" smtClean="0">
                <a:solidFill>
                  <a:srgbClr val="FDBA0C"/>
                </a:solidFill>
                <a:effectLst>
                  <a:outerShdw blurRad="25400" dist="38100" dir="2700000" algn="tl" rotWithShape="0">
                    <a:srgbClr val="000000">
                      <a:alpha val="43000"/>
                    </a:srgbClr>
                  </a:outerShdw>
                </a:effectLst>
                <a:latin typeface="Arial Black"/>
                <a:cs typeface="Arial Black"/>
              </a:rPr>
              <a:t> and survive …</a:t>
            </a:r>
          </a:p>
        </p:txBody>
      </p:sp>
    </p:spTree>
    <p:extLst>
      <p:ext uri="{BB962C8B-B14F-4D97-AF65-F5344CB8AC3E}">
        <p14:creationId xmlns="" xmlns:p14="http://schemas.microsoft.com/office/powerpoint/2010/main" xmlns:mv="urn:schemas-microsoft-com:mac:vml" xmlns:mc="http://schemas.openxmlformats.org/markup-compatibility/2006" val="458738346"/>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de beach bia.png"/>
          <p:cNvPicPr>
            <a:picLocks noChangeAspect="1"/>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0" y="0"/>
            <a:ext cx="9180000" cy="6105463"/>
          </a:xfrm>
          <a:prstGeom prst="rect">
            <a:avLst/>
          </a:prstGeom>
        </p:spPr>
      </p:pic>
      <p:sp>
        <p:nvSpPr>
          <p:cNvPr id="5" name="Rectangle 4"/>
          <p:cNvSpPr/>
          <p:nvPr/>
        </p:nvSpPr>
        <p:spPr>
          <a:xfrm>
            <a:off x="0" y="0"/>
            <a:ext cx="9144000" cy="1886495"/>
          </a:xfrm>
          <a:prstGeom prst="rect">
            <a:avLst/>
          </a:prstGeom>
          <a:gradFill flip="none" rotWithShape="1">
            <a:gsLst>
              <a:gs pos="0">
                <a:schemeClr val="tx1"/>
              </a:gs>
              <a:gs pos="100000">
                <a:schemeClr val="tx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noAutofit/>
          </a:bodyPr>
          <a:lstStyle/>
          <a:p>
            <a:pPr algn="l">
              <a:spcAft>
                <a:spcPts val="600"/>
              </a:spcAft>
            </a:pPr>
            <a:endParaRPr lang="en-US" sz="1600" dirty="0" err="1" smtClean="0">
              <a:latin typeface="+mn-lt"/>
            </a:endParaRPr>
          </a:p>
        </p:txBody>
      </p:sp>
      <p:sp>
        <p:nvSpPr>
          <p:cNvPr id="8" name="Text Placeholder 7"/>
          <p:cNvSpPr>
            <a:spLocks noGrp="1"/>
          </p:cNvSpPr>
          <p:nvPr>
            <p:ph type="body" sz="quarter" idx="4294967295"/>
          </p:nvPr>
        </p:nvSpPr>
        <p:spPr>
          <a:xfrm>
            <a:off x="2981325" y="4484894"/>
            <a:ext cx="6111875" cy="746125"/>
          </a:xfrm>
        </p:spPr>
        <p:txBody>
          <a:bodyPr>
            <a:normAutofit/>
          </a:bodyPr>
          <a:lstStyle/>
          <a:p>
            <a:pPr marL="0" indent="0" algn="r">
              <a:buNone/>
            </a:pPr>
            <a:r>
              <a:rPr lang="en-US" sz="3000" b="1" dirty="0" smtClean="0">
                <a:solidFill>
                  <a:srgbClr val="FDBA0C"/>
                </a:solidFill>
                <a:effectLst>
                  <a:outerShdw blurRad="22225" dist="38100" dir="2700000" algn="tl" rotWithShape="0">
                    <a:srgbClr val="000000">
                      <a:alpha val="43000"/>
                    </a:srgbClr>
                  </a:outerShdw>
                </a:effectLst>
                <a:latin typeface="+mn-lt"/>
              </a:rPr>
              <a:t>Thank You</a:t>
            </a:r>
          </a:p>
        </p:txBody>
      </p:sp>
      <p:sp>
        <p:nvSpPr>
          <p:cNvPr id="6" name="TextBox 5"/>
          <p:cNvSpPr txBox="1"/>
          <p:nvPr/>
        </p:nvSpPr>
        <p:spPr>
          <a:xfrm>
            <a:off x="0" y="149426"/>
            <a:ext cx="9144000" cy="492443"/>
          </a:xfrm>
          <a:prstGeom prst="rect">
            <a:avLst/>
          </a:prstGeom>
          <a:noFill/>
        </p:spPr>
        <p:txBody>
          <a:bodyPr wrap="square" lIns="0" tIns="0" rIns="0" bIns="0" rtlCol="0">
            <a:spAutoFit/>
          </a:bodyPr>
          <a:lstStyle/>
          <a:p>
            <a:pPr algn="ctr"/>
            <a:r>
              <a:rPr lang="en-US" sz="3200" b="1" dirty="0" smtClean="0">
                <a:solidFill>
                  <a:schemeClr val="bg1"/>
                </a:solidFill>
                <a:effectLst>
                  <a:outerShdw blurRad="25400" dist="25400" dir="2700000" algn="tl" rotWithShape="0">
                    <a:srgbClr val="000000">
                      <a:alpha val="43000"/>
                    </a:srgbClr>
                  </a:outerShdw>
                </a:effectLst>
                <a:latin typeface="Verdana"/>
                <a:cs typeface="Verdana"/>
              </a:rPr>
              <a:t>Consumer and Cultural </a:t>
            </a:r>
            <a:r>
              <a:rPr lang="en-US" sz="3200" b="1" dirty="0">
                <a:solidFill>
                  <a:schemeClr val="bg1"/>
                </a:solidFill>
                <a:effectLst>
                  <a:outerShdw blurRad="25400" dist="25400" dir="2700000" algn="tl" rotWithShape="0">
                    <a:srgbClr val="000000">
                      <a:alpha val="43000"/>
                    </a:srgbClr>
                  </a:outerShdw>
                </a:effectLst>
                <a:latin typeface="Verdana"/>
                <a:cs typeface="Verdana"/>
              </a:rPr>
              <a:t>Change</a:t>
            </a:r>
            <a:endParaRPr lang="en-US" sz="3200" dirty="0" smtClean="0">
              <a:solidFill>
                <a:schemeClr val="bg1"/>
              </a:solidFill>
              <a:effectLst>
                <a:outerShdw blurRad="25400" dist="25400" dir="2700000" algn="tl" rotWithShape="0">
                  <a:srgbClr val="000000">
                    <a:alpha val="43000"/>
                  </a:srgbClr>
                </a:outerShdw>
              </a:effectLst>
            </a:endParaRPr>
          </a:p>
        </p:txBody>
      </p:sp>
    </p:spTree>
    <p:extLst>
      <p:ext uri="{BB962C8B-B14F-4D97-AF65-F5344CB8AC3E}">
        <p14:creationId xmlns="" xmlns:p14="http://schemas.microsoft.com/office/powerpoint/2010/main" xmlns:mv="urn:schemas-microsoft-com:mac:vml" xmlns:mc="http://schemas.openxmlformats.org/markup-compatibility/2006" val="3100406598"/>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4500340" y="76049"/>
            <a:ext cx="1697901" cy="954107"/>
          </a:xfrm>
          <a:prstGeom prst="rect">
            <a:avLst/>
          </a:prstGeom>
        </p:spPr>
        <p:txBody>
          <a:bodyPr wrap="none">
            <a:spAutoFit/>
          </a:bodyPr>
          <a:lstStyle/>
          <a:p>
            <a:pPr algn="ctr" fontAlgn="base">
              <a:spcBef>
                <a:spcPct val="0"/>
              </a:spcBef>
              <a:spcAft>
                <a:spcPct val="0"/>
              </a:spcAft>
              <a:defRPr/>
            </a:pPr>
            <a:r>
              <a:rPr lang="en-GB" sz="2800" b="1" dirty="0" smtClean="0">
                <a:solidFill>
                  <a:srgbClr val="000000">
                    <a:lumMod val="65000"/>
                    <a:lumOff val="35000"/>
                  </a:srgbClr>
                </a:solidFill>
                <a:latin typeface="Calibri"/>
                <a:ea typeface="ＭＳ Ｐゴシック" charset="0"/>
                <a:cs typeface="Calibri"/>
              </a:rPr>
              <a:t>Recession</a:t>
            </a:r>
            <a:br>
              <a:rPr lang="en-GB" sz="2800" b="1" dirty="0" smtClean="0">
                <a:solidFill>
                  <a:srgbClr val="000000">
                    <a:lumMod val="65000"/>
                    <a:lumOff val="35000"/>
                  </a:srgbClr>
                </a:solidFill>
                <a:latin typeface="Calibri"/>
                <a:ea typeface="ＭＳ Ｐゴシック" charset="0"/>
                <a:cs typeface="Calibri"/>
              </a:rPr>
            </a:br>
            <a:r>
              <a:rPr lang="en-GB" sz="2800" b="1" dirty="0" smtClean="0">
                <a:solidFill>
                  <a:srgbClr val="000000">
                    <a:lumMod val="65000"/>
                    <a:lumOff val="35000"/>
                  </a:srgbClr>
                </a:solidFill>
                <a:latin typeface="Calibri"/>
                <a:ea typeface="ＭＳ Ｐゴシック" charset="0"/>
                <a:cs typeface="Calibri"/>
              </a:rPr>
              <a:t>Consumer</a:t>
            </a:r>
            <a:endParaRPr lang="en-GB" sz="2800" b="1" dirty="0">
              <a:solidFill>
                <a:srgbClr val="000000">
                  <a:lumMod val="65000"/>
                  <a:lumOff val="35000"/>
                </a:srgbClr>
              </a:solidFill>
              <a:latin typeface="Calibri"/>
              <a:ea typeface="ＭＳ Ｐゴシック" charset="0"/>
              <a:cs typeface="Calibri"/>
            </a:endParaRPr>
          </a:p>
        </p:txBody>
      </p:sp>
      <p:sp>
        <p:nvSpPr>
          <p:cNvPr id="46087" name="TextBox 27"/>
          <p:cNvSpPr txBox="1">
            <a:spLocks noChangeArrowheads="1"/>
          </p:cNvSpPr>
          <p:nvPr/>
        </p:nvSpPr>
        <p:spPr bwMode="auto">
          <a:xfrm>
            <a:off x="98206" y="1243922"/>
            <a:ext cx="1395296" cy="446276"/>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fontAlgn="base" hangingPunct="1">
              <a:spcBef>
                <a:spcPct val="0"/>
              </a:spcBef>
              <a:spcAft>
                <a:spcPct val="0"/>
              </a:spcAft>
            </a:pPr>
            <a:r>
              <a:rPr lang="en-US" sz="2300" dirty="0" smtClean="0">
                <a:solidFill>
                  <a:srgbClr val="000000"/>
                </a:solidFill>
                <a:latin typeface="Calibri"/>
                <a:cs typeface="Calibri"/>
              </a:rPr>
              <a:t>Sensibility</a:t>
            </a:r>
          </a:p>
        </p:txBody>
      </p:sp>
      <p:sp>
        <p:nvSpPr>
          <p:cNvPr id="46089" name="TextBox 37"/>
          <p:cNvSpPr txBox="1">
            <a:spLocks noChangeArrowheads="1"/>
          </p:cNvSpPr>
          <p:nvPr/>
        </p:nvSpPr>
        <p:spPr bwMode="auto">
          <a:xfrm>
            <a:off x="275049" y="2701322"/>
            <a:ext cx="1218453" cy="461665"/>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fontAlgn="base" hangingPunct="1">
              <a:spcBef>
                <a:spcPct val="0"/>
              </a:spcBef>
              <a:spcAft>
                <a:spcPct val="0"/>
              </a:spcAft>
            </a:pPr>
            <a:r>
              <a:rPr lang="en-US" sz="2300" smtClean="0">
                <a:solidFill>
                  <a:srgbClr val="000000"/>
                </a:solidFill>
                <a:latin typeface="Calibri"/>
                <a:cs typeface="Calibri"/>
              </a:rPr>
              <a:t>Mindset</a:t>
            </a:r>
          </a:p>
        </p:txBody>
      </p:sp>
      <p:sp>
        <p:nvSpPr>
          <p:cNvPr id="46091" name="TextBox 42"/>
          <p:cNvSpPr txBox="1">
            <a:spLocks noChangeArrowheads="1"/>
          </p:cNvSpPr>
          <p:nvPr/>
        </p:nvSpPr>
        <p:spPr bwMode="auto">
          <a:xfrm>
            <a:off x="367022" y="3481210"/>
            <a:ext cx="1126480" cy="461665"/>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fontAlgn="base" hangingPunct="1">
              <a:spcBef>
                <a:spcPct val="0"/>
              </a:spcBef>
              <a:spcAft>
                <a:spcPct val="0"/>
              </a:spcAft>
            </a:pPr>
            <a:r>
              <a:rPr lang="en-US" sz="2300" smtClean="0">
                <a:solidFill>
                  <a:srgbClr val="000000"/>
                </a:solidFill>
                <a:latin typeface="Calibri"/>
                <a:cs typeface="Calibri"/>
              </a:rPr>
              <a:t>Passion </a:t>
            </a:r>
          </a:p>
        </p:txBody>
      </p:sp>
      <p:sp>
        <p:nvSpPr>
          <p:cNvPr id="46093" name="TextBox 47"/>
          <p:cNvSpPr txBox="1">
            <a:spLocks noChangeArrowheads="1"/>
          </p:cNvSpPr>
          <p:nvPr/>
        </p:nvSpPr>
        <p:spPr bwMode="auto">
          <a:xfrm>
            <a:off x="-133716" y="4261620"/>
            <a:ext cx="1627218" cy="461665"/>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fontAlgn="base" hangingPunct="1">
              <a:spcBef>
                <a:spcPct val="0"/>
              </a:spcBef>
              <a:spcAft>
                <a:spcPct val="0"/>
              </a:spcAft>
            </a:pPr>
            <a:r>
              <a:rPr lang="en-US" sz="2300" dirty="0" smtClean="0">
                <a:solidFill>
                  <a:srgbClr val="000000"/>
                </a:solidFill>
                <a:latin typeface="Calibri"/>
                <a:cs typeface="Calibri"/>
              </a:rPr>
              <a:t>Orientation</a:t>
            </a:r>
          </a:p>
        </p:txBody>
      </p:sp>
      <p:sp>
        <p:nvSpPr>
          <p:cNvPr id="46084" name="Rectangle 21"/>
          <p:cNvSpPr>
            <a:spLocks noChangeArrowheads="1"/>
          </p:cNvSpPr>
          <p:nvPr/>
        </p:nvSpPr>
        <p:spPr bwMode="auto">
          <a:xfrm>
            <a:off x="1916993" y="76049"/>
            <a:ext cx="1821357" cy="954107"/>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p>
            <a:pPr algn="ctr" fontAlgn="base">
              <a:spcBef>
                <a:spcPct val="0"/>
              </a:spcBef>
              <a:spcAft>
                <a:spcPct val="0"/>
              </a:spcAft>
            </a:pPr>
            <a:r>
              <a:rPr lang="en-GB" sz="2800" b="1" dirty="0" smtClean="0">
                <a:solidFill>
                  <a:srgbClr val="5F2D91"/>
                </a:solidFill>
                <a:latin typeface="Calibri"/>
                <a:ea typeface="ＭＳ Ｐゴシック" charset="0"/>
                <a:cs typeface="Calibri"/>
              </a:rPr>
              <a:t>Era of</a:t>
            </a:r>
            <a:br>
              <a:rPr lang="en-GB" sz="2800" b="1" dirty="0" smtClean="0">
                <a:solidFill>
                  <a:srgbClr val="5F2D91"/>
                </a:solidFill>
                <a:latin typeface="Calibri"/>
                <a:ea typeface="ＭＳ Ｐゴシック" charset="0"/>
                <a:cs typeface="Calibri"/>
              </a:rPr>
            </a:br>
            <a:r>
              <a:rPr lang="en-GB" sz="2800" b="1" dirty="0" smtClean="0">
                <a:solidFill>
                  <a:srgbClr val="5F2D91"/>
                </a:solidFill>
                <a:latin typeface="Calibri"/>
                <a:ea typeface="ＭＳ Ｐゴシック" charset="0"/>
                <a:cs typeface="Calibri"/>
              </a:rPr>
              <a:t>Indulgence</a:t>
            </a:r>
          </a:p>
        </p:txBody>
      </p:sp>
      <p:grpSp>
        <p:nvGrpSpPr>
          <p:cNvPr id="8" name="Group 7"/>
          <p:cNvGrpSpPr/>
          <p:nvPr/>
        </p:nvGrpSpPr>
        <p:grpSpPr>
          <a:xfrm>
            <a:off x="1640221" y="1143210"/>
            <a:ext cx="7418138" cy="647700"/>
            <a:chOff x="1640221" y="1809738"/>
            <a:chExt cx="7418138" cy="647700"/>
          </a:xfrm>
        </p:grpSpPr>
        <p:sp>
          <p:nvSpPr>
            <p:cNvPr id="48135" name="Pentagon 25"/>
            <p:cNvSpPr>
              <a:spLocks noChangeArrowheads="1"/>
            </p:cNvSpPr>
            <p:nvPr/>
          </p:nvSpPr>
          <p:spPr bwMode="auto">
            <a:xfrm>
              <a:off x="4161840" y="1809738"/>
              <a:ext cx="2374900" cy="647700"/>
            </a:xfrm>
            <a:prstGeom prst="homePlate">
              <a:avLst>
                <a:gd name="adj" fmla="val 27194"/>
              </a:avLst>
            </a:prstGeom>
            <a:solidFill>
              <a:schemeClr val="tx1">
                <a:lumMod val="65000"/>
                <a:lumOff val="35000"/>
              </a:schemeClr>
            </a:solidFill>
            <a:ln w="25400">
              <a:solidFill>
                <a:srgbClr val="FFFFFF"/>
              </a:solidFill>
              <a:round/>
              <a:headEnd/>
              <a:tailEnd/>
            </a:ln>
          </p:spPr>
          <p:txBody>
            <a:bodyPr anchor="ctr"/>
            <a:lstStyle/>
            <a:p>
              <a:pPr algn="ctr" fontAlgn="base">
                <a:spcBef>
                  <a:spcPct val="0"/>
                </a:spcBef>
                <a:spcAft>
                  <a:spcPct val="0"/>
                </a:spcAft>
                <a:defRPr/>
              </a:pPr>
              <a:r>
                <a:rPr lang="en-US" sz="2400">
                  <a:solidFill>
                    <a:srgbClr val="FFFFFF"/>
                  </a:solidFill>
                  <a:latin typeface="Calibri"/>
                  <a:ea typeface="ＭＳ Ｐゴシック" charset="0"/>
                  <a:cs typeface="Calibri"/>
                </a:rPr>
                <a:t>Anxiety</a:t>
              </a:r>
            </a:p>
          </p:txBody>
        </p:sp>
        <p:sp>
          <p:nvSpPr>
            <p:cNvPr id="29" name="Pentagon 26"/>
            <p:cNvSpPr>
              <a:spLocks noChangeArrowheads="1"/>
            </p:cNvSpPr>
            <p:nvPr/>
          </p:nvSpPr>
          <p:spPr bwMode="auto">
            <a:xfrm>
              <a:off x="1640221" y="1809738"/>
              <a:ext cx="2374900" cy="647700"/>
            </a:xfrm>
            <a:prstGeom prst="homePlate">
              <a:avLst>
                <a:gd name="adj" fmla="val 27194"/>
              </a:avLst>
            </a:prstGeom>
            <a:solidFill>
              <a:srgbClr val="680F90"/>
            </a:solidFill>
            <a:ln w="25400">
              <a:solidFill>
                <a:srgbClr val="FFFFFF"/>
              </a:solidFill>
              <a:round/>
              <a:headEnd/>
              <a:tailEnd/>
            </a:ln>
          </p:spPr>
          <p:txBody>
            <a:bodyPr anchor="ctr"/>
            <a:lstStyle/>
            <a:p>
              <a:pPr algn="ctr" fontAlgn="base">
                <a:spcBef>
                  <a:spcPct val="0"/>
                </a:spcBef>
                <a:spcAft>
                  <a:spcPct val="0"/>
                </a:spcAft>
                <a:defRPr/>
              </a:pPr>
              <a:r>
                <a:rPr lang="en-US" sz="2400" dirty="0">
                  <a:solidFill>
                    <a:schemeClr val="bg1"/>
                  </a:solidFill>
                  <a:latin typeface="Calibri"/>
                  <a:ea typeface="ＭＳ Ｐゴシック"/>
                  <a:cs typeface="Calibri"/>
                </a:rPr>
                <a:t>Exuberance</a:t>
              </a:r>
            </a:p>
          </p:txBody>
        </p:sp>
        <p:sp>
          <p:nvSpPr>
            <p:cNvPr id="46096" name="Pentagon 24"/>
            <p:cNvSpPr>
              <a:spLocks noChangeArrowheads="1"/>
            </p:cNvSpPr>
            <p:nvPr/>
          </p:nvSpPr>
          <p:spPr bwMode="auto">
            <a:xfrm>
              <a:off x="6683459" y="1809738"/>
              <a:ext cx="2374900" cy="647700"/>
            </a:xfrm>
            <a:prstGeom prst="homePlate">
              <a:avLst>
                <a:gd name="adj" fmla="val 0"/>
              </a:avLst>
            </a:prstGeom>
            <a:solidFill>
              <a:srgbClr val="3D7001"/>
            </a:solidFill>
            <a:ln w="25400">
              <a:solidFill>
                <a:srgbClr val="FFFFFF"/>
              </a:solidFill>
              <a:round/>
              <a:headEnd/>
              <a:tailEnd/>
            </a:ln>
          </p:spPr>
          <p:txBody>
            <a:bodyPr anchor="ctr"/>
            <a:lstStyle/>
            <a:p>
              <a:pPr algn="ctr" fontAlgn="base">
                <a:spcBef>
                  <a:spcPct val="0"/>
                </a:spcBef>
                <a:spcAft>
                  <a:spcPct val="0"/>
                </a:spcAft>
              </a:pPr>
              <a:r>
                <a:rPr lang="en-US" sz="2800" b="1" smtClean="0">
                  <a:solidFill>
                    <a:srgbClr val="FFFFFF"/>
                  </a:solidFill>
                  <a:latin typeface="Calibri"/>
                  <a:ea typeface="ＭＳ Ｐゴシック" charset="0"/>
                  <a:cs typeface="Calibri"/>
                </a:rPr>
                <a:t>Vigilance</a:t>
              </a:r>
            </a:p>
          </p:txBody>
        </p:sp>
      </p:grpSp>
      <p:grpSp>
        <p:nvGrpSpPr>
          <p:cNvPr id="9" name="Group 8"/>
          <p:cNvGrpSpPr/>
          <p:nvPr/>
        </p:nvGrpSpPr>
        <p:grpSpPr>
          <a:xfrm>
            <a:off x="1640221" y="2608304"/>
            <a:ext cx="7418138" cy="647700"/>
            <a:chOff x="1640221" y="2608304"/>
            <a:chExt cx="7418138" cy="647700"/>
          </a:xfrm>
        </p:grpSpPr>
        <p:sp>
          <p:nvSpPr>
            <p:cNvPr id="48138" name="Pentagon 35"/>
            <p:cNvSpPr>
              <a:spLocks noChangeArrowheads="1"/>
            </p:cNvSpPr>
            <p:nvPr/>
          </p:nvSpPr>
          <p:spPr bwMode="auto">
            <a:xfrm>
              <a:off x="4161840" y="2608304"/>
              <a:ext cx="2374900" cy="647700"/>
            </a:xfrm>
            <a:prstGeom prst="homePlate">
              <a:avLst>
                <a:gd name="adj" fmla="val 27194"/>
              </a:avLst>
            </a:prstGeom>
            <a:solidFill>
              <a:schemeClr val="tx1">
                <a:lumMod val="65000"/>
                <a:lumOff val="35000"/>
              </a:schemeClr>
            </a:solidFill>
            <a:ln w="25400">
              <a:solidFill>
                <a:srgbClr val="FFFFFF"/>
              </a:solidFill>
              <a:round/>
              <a:headEnd/>
              <a:tailEnd/>
            </a:ln>
          </p:spPr>
          <p:txBody>
            <a:bodyPr anchor="ctr"/>
            <a:lstStyle/>
            <a:p>
              <a:pPr algn="ctr" fontAlgn="base">
                <a:spcBef>
                  <a:spcPct val="0"/>
                </a:spcBef>
                <a:spcAft>
                  <a:spcPct val="0"/>
                </a:spcAft>
                <a:defRPr/>
              </a:pPr>
              <a:r>
                <a:rPr lang="en-US" sz="2400">
                  <a:solidFill>
                    <a:srgbClr val="FFFFFF"/>
                  </a:solidFill>
                  <a:latin typeface="Calibri"/>
                  <a:ea typeface="ＭＳ Ｐゴシック" charset="0"/>
                  <a:cs typeface="Calibri"/>
                </a:rPr>
                <a:t>Sober</a:t>
              </a:r>
            </a:p>
          </p:txBody>
        </p:sp>
        <p:sp>
          <p:nvSpPr>
            <p:cNvPr id="30" name="Pentagon 36"/>
            <p:cNvSpPr>
              <a:spLocks noChangeArrowheads="1"/>
            </p:cNvSpPr>
            <p:nvPr/>
          </p:nvSpPr>
          <p:spPr bwMode="auto">
            <a:xfrm>
              <a:off x="1640221" y="2608304"/>
              <a:ext cx="2374900" cy="647700"/>
            </a:xfrm>
            <a:prstGeom prst="homePlate">
              <a:avLst>
                <a:gd name="adj" fmla="val 27194"/>
              </a:avLst>
            </a:prstGeom>
            <a:solidFill>
              <a:srgbClr val="680F90"/>
            </a:solidFill>
            <a:ln w="25400">
              <a:solidFill>
                <a:srgbClr val="FFFFFF"/>
              </a:solidFill>
              <a:round/>
              <a:headEnd/>
              <a:tailEnd/>
            </a:ln>
          </p:spPr>
          <p:txBody>
            <a:bodyPr anchor="ctr"/>
            <a:lstStyle/>
            <a:p>
              <a:pPr algn="ctr" fontAlgn="base">
                <a:spcBef>
                  <a:spcPct val="0"/>
                </a:spcBef>
                <a:spcAft>
                  <a:spcPct val="0"/>
                </a:spcAft>
                <a:defRPr/>
              </a:pPr>
              <a:r>
                <a:rPr lang="en-US" sz="2400" dirty="0">
                  <a:solidFill>
                    <a:schemeClr val="bg1"/>
                  </a:solidFill>
                  <a:latin typeface="Calibri"/>
                  <a:ea typeface="ＭＳ Ｐゴシック"/>
                  <a:cs typeface="Calibri"/>
                </a:rPr>
                <a:t>Bullish</a:t>
              </a:r>
            </a:p>
          </p:txBody>
        </p:sp>
        <p:sp>
          <p:nvSpPr>
            <p:cNvPr id="46097" name="Pentagon 34"/>
            <p:cNvSpPr>
              <a:spLocks noChangeArrowheads="1"/>
            </p:cNvSpPr>
            <p:nvPr/>
          </p:nvSpPr>
          <p:spPr bwMode="auto">
            <a:xfrm>
              <a:off x="6683459" y="2608304"/>
              <a:ext cx="2374900" cy="647700"/>
            </a:xfrm>
            <a:prstGeom prst="homePlate">
              <a:avLst>
                <a:gd name="adj" fmla="val 0"/>
              </a:avLst>
            </a:prstGeom>
            <a:solidFill>
              <a:srgbClr val="3D7001"/>
            </a:solidFill>
            <a:ln w="25400">
              <a:solidFill>
                <a:srgbClr val="FFFFFF"/>
              </a:solidFill>
              <a:round/>
              <a:headEnd/>
              <a:tailEnd/>
            </a:ln>
          </p:spPr>
          <p:txBody>
            <a:bodyPr anchor="ctr"/>
            <a:lstStyle/>
            <a:p>
              <a:pPr algn="ctr" fontAlgn="base">
                <a:spcBef>
                  <a:spcPct val="0"/>
                </a:spcBef>
                <a:spcAft>
                  <a:spcPct val="0"/>
                </a:spcAft>
              </a:pPr>
              <a:r>
                <a:rPr lang="en-US" sz="2800" b="1" smtClean="0">
                  <a:solidFill>
                    <a:srgbClr val="FFFFFF"/>
                  </a:solidFill>
                  <a:latin typeface="Calibri"/>
                  <a:ea typeface="ＭＳ Ｐゴシック" charset="0"/>
                  <a:cs typeface="Calibri"/>
                </a:rPr>
                <a:t>Resourceful</a:t>
              </a:r>
            </a:p>
          </p:txBody>
        </p:sp>
      </p:grpSp>
      <p:grpSp>
        <p:nvGrpSpPr>
          <p:cNvPr id="10" name="Group 9"/>
          <p:cNvGrpSpPr/>
          <p:nvPr/>
        </p:nvGrpSpPr>
        <p:grpSpPr>
          <a:xfrm>
            <a:off x="1640221" y="3388192"/>
            <a:ext cx="7418138" cy="647700"/>
            <a:chOff x="1640221" y="3388192"/>
            <a:chExt cx="7418138" cy="647700"/>
          </a:xfrm>
        </p:grpSpPr>
        <p:sp>
          <p:nvSpPr>
            <p:cNvPr id="48141" name="Pentagon 40"/>
            <p:cNvSpPr>
              <a:spLocks noChangeArrowheads="1"/>
            </p:cNvSpPr>
            <p:nvPr/>
          </p:nvSpPr>
          <p:spPr bwMode="auto">
            <a:xfrm>
              <a:off x="4161840" y="3388192"/>
              <a:ext cx="2374900" cy="647700"/>
            </a:xfrm>
            <a:prstGeom prst="homePlate">
              <a:avLst>
                <a:gd name="adj" fmla="val 27194"/>
              </a:avLst>
            </a:prstGeom>
            <a:solidFill>
              <a:schemeClr val="tx1">
                <a:lumMod val="65000"/>
                <a:lumOff val="35000"/>
              </a:schemeClr>
            </a:solidFill>
            <a:ln w="25400">
              <a:solidFill>
                <a:srgbClr val="FFFFFF"/>
              </a:solidFill>
              <a:round/>
              <a:headEnd/>
              <a:tailEnd/>
            </a:ln>
          </p:spPr>
          <p:txBody>
            <a:bodyPr anchor="ctr"/>
            <a:lstStyle/>
            <a:p>
              <a:pPr algn="ctr" fontAlgn="base">
                <a:spcBef>
                  <a:spcPct val="0"/>
                </a:spcBef>
                <a:spcAft>
                  <a:spcPct val="0"/>
                </a:spcAft>
                <a:defRPr/>
              </a:pPr>
              <a:r>
                <a:rPr lang="en-US" sz="2400" dirty="0">
                  <a:solidFill>
                    <a:srgbClr val="FFFFFF"/>
                  </a:solidFill>
                  <a:latin typeface="Calibri"/>
                  <a:ea typeface="ＭＳ Ｐゴシック" charset="0"/>
                  <a:cs typeface="Calibri"/>
                </a:rPr>
                <a:t>Frugality</a:t>
              </a:r>
            </a:p>
          </p:txBody>
        </p:sp>
        <p:sp>
          <p:nvSpPr>
            <p:cNvPr id="31" name="Pentagon 41"/>
            <p:cNvSpPr>
              <a:spLocks noChangeArrowheads="1"/>
            </p:cNvSpPr>
            <p:nvPr/>
          </p:nvSpPr>
          <p:spPr bwMode="auto">
            <a:xfrm>
              <a:off x="1640221" y="3388192"/>
              <a:ext cx="2374900" cy="647700"/>
            </a:xfrm>
            <a:prstGeom prst="homePlate">
              <a:avLst>
                <a:gd name="adj" fmla="val 27194"/>
              </a:avLst>
            </a:prstGeom>
            <a:solidFill>
              <a:srgbClr val="680F90"/>
            </a:solidFill>
            <a:ln w="25400">
              <a:solidFill>
                <a:srgbClr val="FFFFFF"/>
              </a:solidFill>
              <a:round/>
              <a:headEnd/>
              <a:tailEnd/>
            </a:ln>
          </p:spPr>
          <p:txBody>
            <a:bodyPr anchor="ctr"/>
            <a:lstStyle/>
            <a:p>
              <a:pPr algn="ctr" fontAlgn="base">
                <a:spcBef>
                  <a:spcPct val="0"/>
                </a:spcBef>
                <a:spcAft>
                  <a:spcPct val="0"/>
                </a:spcAft>
                <a:defRPr/>
              </a:pPr>
              <a:r>
                <a:rPr lang="en-US" sz="2400" dirty="0">
                  <a:solidFill>
                    <a:schemeClr val="bg1"/>
                  </a:solidFill>
                  <a:latin typeface="Calibri"/>
                  <a:ea typeface="ＭＳ Ｐゴシック"/>
                  <a:cs typeface="Calibri"/>
                </a:rPr>
                <a:t>Accumulation</a:t>
              </a:r>
            </a:p>
          </p:txBody>
        </p:sp>
        <p:sp>
          <p:nvSpPr>
            <p:cNvPr id="46098" name="Pentagon 39"/>
            <p:cNvSpPr>
              <a:spLocks noChangeArrowheads="1"/>
            </p:cNvSpPr>
            <p:nvPr/>
          </p:nvSpPr>
          <p:spPr bwMode="auto">
            <a:xfrm>
              <a:off x="6683459" y="3388192"/>
              <a:ext cx="2374900" cy="647700"/>
            </a:xfrm>
            <a:prstGeom prst="homePlate">
              <a:avLst>
                <a:gd name="adj" fmla="val 0"/>
              </a:avLst>
            </a:prstGeom>
            <a:solidFill>
              <a:srgbClr val="3D7001"/>
            </a:solidFill>
            <a:ln w="25400">
              <a:solidFill>
                <a:srgbClr val="FFFFFF"/>
              </a:solidFill>
              <a:round/>
              <a:headEnd/>
              <a:tailEnd/>
            </a:ln>
          </p:spPr>
          <p:txBody>
            <a:bodyPr anchor="ctr"/>
            <a:lstStyle/>
            <a:p>
              <a:pPr algn="ctr" fontAlgn="base">
                <a:spcBef>
                  <a:spcPct val="0"/>
                </a:spcBef>
                <a:spcAft>
                  <a:spcPct val="0"/>
                </a:spcAft>
              </a:pPr>
              <a:r>
                <a:rPr lang="en-US" sz="2800" b="1" smtClean="0">
                  <a:solidFill>
                    <a:srgbClr val="FFFFFF"/>
                  </a:solidFill>
                  <a:latin typeface="Calibri"/>
                  <a:ea typeface="ＭＳ Ｐゴシック" charset="0"/>
                  <a:cs typeface="Calibri"/>
                </a:rPr>
                <a:t>Prioritisation</a:t>
              </a:r>
            </a:p>
          </p:txBody>
        </p:sp>
      </p:grpSp>
      <p:grpSp>
        <p:nvGrpSpPr>
          <p:cNvPr id="11" name="Group 10"/>
          <p:cNvGrpSpPr/>
          <p:nvPr/>
        </p:nvGrpSpPr>
        <p:grpSpPr>
          <a:xfrm>
            <a:off x="1640221" y="4168602"/>
            <a:ext cx="7418138" cy="647700"/>
            <a:chOff x="1640221" y="4168602"/>
            <a:chExt cx="7418138" cy="647700"/>
          </a:xfrm>
        </p:grpSpPr>
        <p:sp>
          <p:nvSpPr>
            <p:cNvPr id="48144" name="Pentagon 45"/>
            <p:cNvSpPr>
              <a:spLocks noChangeArrowheads="1"/>
            </p:cNvSpPr>
            <p:nvPr/>
          </p:nvSpPr>
          <p:spPr bwMode="auto">
            <a:xfrm>
              <a:off x="4161840" y="4168602"/>
              <a:ext cx="2374900" cy="647700"/>
            </a:xfrm>
            <a:prstGeom prst="homePlate">
              <a:avLst>
                <a:gd name="adj" fmla="val 27194"/>
              </a:avLst>
            </a:prstGeom>
            <a:solidFill>
              <a:schemeClr val="tx1">
                <a:lumMod val="65000"/>
                <a:lumOff val="35000"/>
              </a:schemeClr>
            </a:solidFill>
            <a:ln w="25400">
              <a:solidFill>
                <a:srgbClr val="FFFFFF"/>
              </a:solidFill>
              <a:round/>
              <a:headEnd/>
              <a:tailEnd/>
            </a:ln>
          </p:spPr>
          <p:txBody>
            <a:bodyPr anchor="ctr"/>
            <a:lstStyle/>
            <a:p>
              <a:pPr algn="ctr" fontAlgn="base">
                <a:lnSpc>
                  <a:spcPct val="80000"/>
                </a:lnSpc>
                <a:spcBef>
                  <a:spcPct val="0"/>
                </a:spcBef>
                <a:spcAft>
                  <a:spcPct val="0"/>
                </a:spcAft>
                <a:defRPr/>
              </a:pPr>
              <a:r>
                <a:rPr lang="en-US" sz="2400" dirty="0">
                  <a:solidFill>
                    <a:srgbClr val="FFFFFF"/>
                  </a:solidFill>
                  <a:latin typeface="Calibri"/>
                  <a:ea typeface="ＭＳ Ｐゴシック" charset="0"/>
                  <a:cs typeface="Calibri"/>
                </a:rPr>
                <a:t>Self-preservation</a:t>
              </a:r>
            </a:p>
          </p:txBody>
        </p:sp>
        <p:sp>
          <p:nvSpPr>
            <p:cNvPr id="32" name="Pentagon 46"/>
            <p:cNvSpPr>
              <a:spLocks noChangeArrowheads="1"/>
            </p:cNvSpPr>
            <p:nvPr/>
          </p:nvSpPr>
          <p:spPr bwMode="auto">
            <a:xfrm>
              <a:off x="1640221" y="4168602"/>
              <a:ext cx="2374900" cy="647700"/>
            </a:xfrm>
            <a:prstGeom prst="homePlate">
              <a:avLst>
                <a:gd name="adj" fmla="val 27194"/>
              </a:avLst>
            </a:prstGeom>
            <a:solidFill>
              <a:srgbClr val="680F90"/>
            </a:solidFill>
            <a:ln w="25400">
              <a:solidFill>
                <a:srgbClr val="FFFFFF"/>
              </a:solidFill>
              <a:round/>
              <a:headEnd/>
              <a:tailEnd/>
            </a:ln>
          </p:spPr>
          <p:txBody>
            <a:bodyPr anchor="ctr"/>
            <a:lstStyle/>
            <a:p>
              <a:pPr algn="ctr" fontAlgn="base">
                <a:spcBef>
                  <a:spcPct val="0"/>
                </a:spcBef>
                <a:spcAft>
                  <a:spcPct val="0"/>
                </a:spcAft>
                <a:defRPr/>
              </a:pPr>
              <a:r>
                <a:rPr lang="en-US" sz="2400" dirty="0">
                  <a:solidFill>
                    <a:schemeClr val="bg1"/>
                  </a:solidFill>
                  <a:latin typeface="Calibri"/>
                  <a:ea typeface="ＭＳ Ｐゴシック"/>
                  <a:cs typeface="Calibri"/>
                </a:rPr>
                <a:t>Self-expression</a:t>
              </a:r>
            </a:p>
          </p:txBody>
        </p:sp>
        <p:sp>
          <p:nvSpPr>
            <p:cNvPr id="46099" name="Pentagon 44"/>
            <p:cNvSpPr>
              <a:spLocks noChangeArrowheads="1"/>
            </p:cNvSpPr>
            <p:nvPr/>
          </p:nvSpPr>
          <p:spPr bwMode="auto">
            <a:xfrm>
              <a:off x="6683459" y="4168602"/>
              <a:ext cx="2374900" cy="647700"/>
            </a:xfrm>
            <a:prstGeom prst="homePlate">
              <a:avLst>
                <a:gd name="adj" fmla="val 0"/>
              </a:avLst>
            </a:prstGeom>
            <a:solidFill>
              <a:srgbClr val="3D7001"/>
            </a:solidFill>
            <a:ln w="25400">
              <a:solidFill>
                <a:srgbClr val="FFFFFF"/>
              </a:solidFill>
              <a:round/>
              <a:headEnd/>
              <a:tailEnd/>
            </a:ln>
          </p:spPr>
          <p:txBody>
            <a:bodyPr anchor="ctr"/>
            <a:lstStyle/>
            <a:p>
              <a:pPr algn="ctr" fontAlgn="base">
                <a:spcBef>
                  <a:spcPct val="0"/>
                </a:spcBef>
                <a:spcAft>
                  <a:spcPct val="0"/>
                </a:spcAft>
              </a:pPr>
              <a:r>
                <a:rPr lang="en-US" sz="2800" b="1" dirty="0" smtClean="0">
                  <a:solidFill>
                    <a:srgbClr val="FFFFFF"/>
                  </a:solidFill>
                  <a:latin typeface="Calibri"/>
                  <a:ea typeface="ＭＳ Ｐゴシック" charset="0"/>
                  <a:cs typeface="Calibri"/>
                </a:rPr>
                <a:t>Connection</a:t>
              </a:r>
            </a:p>
          </p:txBody>
        </p:sp>
      </p:grpSp>
      <p:sp>
        <p:nvSpPr>
          <p:cNvPr id="46105" name="Rectangle 23"/>
          <p:cNvSpPr>
            <a:spLocks noChangeArrowheads="1"/>
          </p:cNvSpPr>
          <p:nvPr/>
        </p:nvSpPr>
        <p:spPr bwMode="auto">
          <a:xfrm>
            <a:off x="7192629" y="76049"/>
            <a:ext cx="1356561" cy="954107"/>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p>
            <a:pPr algn="ctr" fontAlgn="base">
              <a:spcBef>
                <a:spcPct val="0"/>
              </a:spcBef>
              <a:spcAft>
                <a:spcPct val="0"/>
              </a:spcAft>
            </a:pPr>
            <a:r>
              <a:rPr lang="en-GB" sz="2800" b="1" dirty="0" smtClean="0">
                <a:solidFill>
                  <a:srgbClr val="3B5408"/>
                </a:solidFill>
                <a:latin typeface="Calibri"/>
                <a:ea typeface="ＭＳ Ｐゴシック" charset="0"/>
                <a:cs typeface="Calibri"/>
              </a:rPr>
              <a:t>A New</a:t>
            </a:r>
            <a:br>
              <a:rPr lang="en-GB" sz="2800" b="1" dirty="0" smtClean="0">
                <a:solidFill>
                  <a:srgbClr val="3B5408"/>
                </a:solidFill>
                <a:latin typeface="Calibri"/>
                <a:ea typeface="ＭＳ Ｐゴシック" charset="0"/>
                <a:cs typeface="Calibri"/>
              </a:rPr>
            </a:br>
            <a:r>
              <a:rPr lang="en-GB" sz="2800" b="1" dirty="0" smtClean="0">
                <a:solidFill>
                  <a:srgbClr val="3B5408"/>
                </a:solidFill>
                <a:latin typeface="Calibri"/>
                <a:ea typeface="ＭＳ Ｐゴシック" charset="0"/>
                <a:cs typeface="Calibri"/>
              </a:rPr>
              <a:t>Realism</a:t>
            </a:r>
          </a:p>
        </p:txBody>
      </p:sp>
      <p:sp>
        <p:nvSpPr>
          <p:cNvPr id="33" name="TextBox 20"/>
          <p:cNvSpPr txBox="1">
            <a:spLocks noChangeArrowheads="1"/>
          </p:cNvSpPr>
          <p:nvPr/>
        </p:nvSpPr>
        <p:spPr bwMode="auto">
          <a:xfrm>
            <a:off x="157078" y="1951655"/>
            <a:ext cx="1336424" cy="461665"/>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fontAlgn="base" hangingPunct="1">
              <a:spcBef>
                <a:spcPct val="0"/>
              </a:spcBef>
              <a:spcAft>
                <a:spcPct val="0"/>
              </a:spcAft>
            </a:pPr>
            <a:r>
              <a:rPr lang="en-US" sz="2300" dirty="0" smtClean="0">
                <a:solidFill>
                  <a:srgbClr val="000000"/>
                </a:solidFill>
                <a:latin typeface="Calibri"/>
                <a:cs typeface="Calibri"/>
              </a:rPr>
              <a:t>Ambition</a:t>
            </a:r>
          </a:p>
        </p:txBody>
      </p:sp>
      <p:grpSp>
        <p:nvGrpSpPr>
          <p:cNvPr id="34" name="Group 33"/>
          <p:cNvGrpSpPr/>
          <p:nvPr/>
        </p:nvGrpSpPr>
        <p:grpSpPr>
          <a:xfrm>
            <a:off x="1640221" y="1858637"/>
            <a:ext cx="7418138" cy="647700"/>
            <a:chOff x="1640221" y="1041197"/>
            <a:chExt cx="7418138" cy="647700"/>
          </a:xfrm>
        </p:grpSpPr>
        <p:sp>
          <p:nvSpPr>
            <p:cNvPr id="35" name="Pentagon 18"/>
            <p:cNvSpPr>
              <a:spLocks noChangeArrowheads="1"/>
            </p:cNvSpPr>
            <p:nvPr/>
          </p:nvSpPr>
          <p:spPr bwMode="auto">
            <a:xfrm>
              <a:off x="4161840" y="1041197"/>
              <a:ext cx="2374900" cy="647700"/>
            </a:xfrm>
            <a:prstGeom prst="homePlate">
              <a:avLst>
                <a:gd name="adj" fmla="val 27194"/>
              </a:avLst>
            </a:prstGeom>
            <a:solidFill>
              <a:schemeClr val="tx1">
                <a:lumMod val="65000"/>
                <a:lumOff val="35000"/>
              </a:schemeClr>
            </a:solidFill>
            <a:ln w="25400">
              <a:solidFill>
                <a:srgbClr val="FFFFFF"/>
              </a:solidFill>
              <a:round/>
              <a:headEnd/>
              <a:tailEnd/>
            </a:ln>
          </p:spPr>
          <p:txBody>
            <a:bodyPr anchor="ctr"/>
            <a:lstStyle/>
            <a:p>
              <a:pPr algn="ctr" fontAlgn="base">
                <a:spcBef>
                  <a:spcPct val="0"/>
                </a:spcBef>
                <a:spcAft>
                  <a:spcPct val="0"/>
                </a:spcAft>
                <a:defRPr/>
              </a:pPr>
              <a:r>
                <a:rPr lang="en-US" sz="2400" dirty="0" err="1">
                  <a:solidFill>
                    <a:srgbClr val="FFFFFF"/>
                  </a:solidFill>
                  <a:latin typeface="Calibri"/>
                  <a:ea typeface="ＭＳ Ｐゴシック" charset="0"/>
                  <a:cs typeface="Calibri"/>
                </a:rPr>
                <a:t>Economising</a:t>
              </a:r>
              <a:endParaRPr lang="en-US" sz="2400" dirty="0">
                <a:solidFill>
                  <a:srgbClr val="FFFFFF"/>
                </a:solidFill>
                <a:latin typeface="Calibri"/>
                <a:ea typeface="ＭＳ Ｐゴシック" charset="0"/>
                <a:cs typeface="Calibri"/>
              </a:endParaRPr>
            </a:p>
          </p:txBody>
        </p:sp>
        <p:sp>
          <p:nvSpPr>
            <p:cNvPr id="36" name="Pentagon 3"/>
            <p:cNvSpPr>
              <a:spLocks noChangeArrowheads="1"/>
            </p:cNvSpPr>
            <p:nvPr/>
          </p:nvSpPr>
          <p:spPr bwMode="auto">
            <a:xfrm>
              <a:off x="1640221" y="1041197"/>
              <a:ext cx="2374900" cy="647700"/>
            </a:xfrm>
            <a:prstGeom prst="homePlate">
              <a:avLst>
                <a:gd name="adj" fmla="val 27194"/>
              </a:avLst>
            </a:prstGeom>
            <a:solidFill>
              <a:srgbClr val="680F90"/>
            </a:solidFill>
            <a:ln w="25400">
              <a:solidFill>
                <a:srgbClr val="FFFFFF"/>
              </a:solidFill>
              <a:round/>
              <a:headEnd/>
              <a:tailEnd/>
            </a:ln>
          </p:spPr>
          <p:txBody>
            <a:bodyPr anchor="ctr"/>
            <a:lstStyle/>
            <a:p>
              <a:pPr algn="ctr" fontAlgn="base">
                <a:spcBef>
                  <a:spcPct val="0"/>
                </a:spcBef>
                <a:spcAft>
                  <a:spcPct val="0"/>
                </a:spcAft>
                <a:defRPr/>
              </a:pPr>
              <a:r>
                <a:rPr lang="en-US" sz="2400" dirty="0">
                  <a:solidFill>
                    <a:schemeClr val="bg1"/>
                  </a:solidFill>
                  <a:latin typeface="Calibri"/>
                  <a:ea typeface="ＭＳ Ｐゴシック"/>
                  <a:cs typeface="Calibri"/>
                </a:rPr>
                <a:t>Trading Up</a:t>
              </a:r>
            </a:p>
          </p:txBody>
        </p:sp>
        <p:sp>
          <p:nvSpPr>
            <p:cNvPr id="37" name="Pentagon 19"/>
            <p:cNvSpPr>
              <a:spLocks noChangeArrowheads="1"/>
            </p:cNvSpPr>
            <p:nvPr/>
          </p:nvSpPr>
          <p:spPr bwMode="auto">
            <a:xfrm>
              <a:off x="6683459" y="1041197"/>
              <a:ext cx="2374900" cy="647700"/>
            </a:xfrm>
            <a:prstGeom prst="homePlate">
              <a:avLst>
                <a:gd name="adj" fmla="val 0"/>
              </a:avLst>
            </a:prstGeom>
            <a:solidFill>
              <a:srgbClr val="3D7001"/>
            </a:solidFill>
            <a:ln w="25400">
              <a:solidFill>
                <a:srgbClr val="FFFFFF"/>
              </a:solidFill>
              <a:round/>
              <a:headEnd/>
              <a:tailEnd/>
            </a:ln>
          </p:spPr>
          <p:txBody>
            <a:bodyPr anchor="ctr"/>
            <a:lstStyle/>
            <a:p>
              <a:pPr algn="ctr" fontAlgn="base">
                <a:spcBef>
                  <a:spcPct val="0"/>
                </a:spcBef>
                <a:spcAft>
                  <a:spcPct val="0"/>
                </a:spcAft>
              </a:pPr>
              <a:r>
                <a:rPr lang="en-US" sz="2800" b="1" smtClean="0">
                  <a:solidFill>
                    <a:srgbClr val="FFFFFF"/>
                  </a:solidFill>
                  <a:latin typeface="Calibri"/>
                  <a:ea typeface="ＭＳ Ｐゴシック" charset="0"/>
                  <a:cs typeface="Calibri"/>
                </a:rPr>
                <a:t>Responsibility</a:t>
              </a:r>
            </a:p>
          </p:txBody>
        </p:sp>
      </p:grpSp>
    </p:spTree>
    <p:extLst>
      <p:ext uri="{BB962C8B-B14F-4D97-AF65-F5344CB8AC3E}">
        <p14:creationId xmlns="" xmlns:p14="http://schemas.microsoft.com/office/powerpoint/2010/main" xmlns:mv="urn:schemas-microsoft-com:mac:vml" xmlns:mc="http://schemas.openxmlformats.org/markup-compatibility/2006" val="4283226391"/>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Intro Default Theme">
  <a:themeElements>
    <a:clrScheme name="The Futures Company">
      <a:dk1>
        <a:srgbClr val="000000"/>
      </a:dk1>
      <a:lt1>
        <a:srgbClr val="FFFFFF"/>
      </a:lt1>
      <a:dk2>
        <a:srgbClr val="000000"/>
      </a:dk2>
      <a:lt2>
        <a:srgbClr val="FFFFFF"/>
      </a:lt2>
      <a:accent1>
        <a:srgbClr val="F149B4"/>
      </a:accent1>
      <a:accent2>
        <a:srgbClr val="93C548"/>
      </a:accent2>
      <a:accent3>
        <a:srgbClr val="58C1D7"/>
      </a:accent3>
      <a:accent4>
        <a:srgbClr val="AD7EDB"/>
      </a:accent4>
      <a:accent5>
        <a:srgbClr val="FFCC00"/>
      </a:accent5>
      <a:accent6>
        <a:srgbClr val="EA0000"/>
      </a:accent6>
      <a:hlink>
        <a:srgbClr val="1E5265"/>
      </a:hlink>
      <a:folHlink>
        <a:srgbClr val="1E5265"/>
      </a:folHlink>
    </a:clrScheme>
    <a:fontScheme name="The Futures Compan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Mod val="50000"/>
          </a:schemeClr>
        </a:solidFill>
        <a:ln>
          <a:noFill/>
        </a:ln>
      </a:spPr>
      <a:bodyPr tIns="90000" bIns="90000" rtlCol="0" anchor="t" anchorCtr="0">
        <a:noAutofit/>
      </a:bodyPr>
      <a:lstStyle>
        <a:defPPr algn="l">
          <a:spcAft>
            <a:spcPts val="600"/>
          </a:spcAft>
          <a:defRPr sz="1600" dirty="0" err="1" smtClean="0">
            <a:latin typeface="+mn-lt"/>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marL="0" indent="0">
          <a:buFont typeface="Wingdings" pitchFamily="2" charset="2"/>
          <a:buNone/>
          <a:defRPr sz="1600" dirty="0" smtClean="0"/>
        </a:defPPr>
      </a:lstStyle>
    </a:txDef>
  </a:objectDefaults>
  <a:extraClrSchemeLst>
    <a:extraClrScheme>
      <a:clrScheme name="The Futures Company">
        <a:dk1>
          <a:sysClr val="windowText" lastClr="000000"/>
        </a:dk1>
        <a:lt1>
          <a:sysClr val="window" lastClr="FFFFFF"/>
        </a:lt1>
        <a:dk2>
          <a:srgbClr val="000000"/>
        </a:dk2>
        <a:lt2>
          <a:srgbClr val="FFFFFF"/>
        </a:lt2>
        <a:accent1>
          <a:srgbClr val="F149B4"/>
        </a:accent1>
        <a:accent2>
          <a:srgbClr val="C9D80D"/>
        </a:accent2>
        <a:accent3>
          <a:srgbClr val="58C1D7"/>
        </a:accent3>
        <a:accent4>
          <a:srgbClr val="AD7EDB"/>
        </a:accent4>
        <a:accent5>
          <a:srgbClr val="FFCC00"/>
        </a:accent5>
        <a:accent6>
          <a:srgbClr val="EA0000"/>
        </a:accent6>
        <a:hlink>
          <a:srgbClr val="1E5265"/>
        </a:hlink>
        <a:folHlink>
          <a:srgbClr val="1E5265"/>
        </a:folHlink>
      </a:clrScheme>
    </a:extraClrScheme>
  </a:extraClrSchemeLst>
</a:theme>
</file>

<file path=ppt/theme/theme10.xml><?xml version="1.0" encoding="utf-8"?>
<a:theme xmlns:a="http://schemas.openxmlformats.org/drawingml/2006/main" name="The Futures Company Landscape Template 09 UK">
  <a:themeElements>
    <a:clrScheme name="The Futures company landscape template 09 14">
      <a:dk1>
        <a:srgbClr val="000000"/>
      </a:dk1>
      <a:lt1>
        <a:srgbClr val="FFFFFF"/>
      </a:lt1>
      <a:dk2>
        <a:srgbClr val="FF7900"/>
      </a:dk2>
      <a:lt2>
        <a:srgbClr val="808080"/>
      </a:lt2>
      <a:accent1>
        <a:srgbClr val="E10E49"/>
      </a:accent1>
      <a:accent2>
        <a:srgbClr val="6459C4"/>
      </a:accent2>
      <a:accent3>
        <a:srgbClr val="FFFFFF"/>
      </a:accent3>
      <a:accent4>
        <a:srgbClr val="000000"/>
      </a:accent4>
      <a:accent5>
        <a:srgbClr val="EEAAB1"/>
      </a:accent5>
      <a:accent6>
        <a:srgbClr val="5A50B1"/>
      </a:accent6>
      <a:hlink>
        <a:srgbClr val="7BA4D9"/>
      </a:hlink>
      <a:folHlink>
        <a:srgbClr val="CCDC00"/>
      </a:folHlink>
    </a:clrScheme>
    <a:fontScheme name="The Futures company landscape template 09">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D71F85"/>
        </a:solidFill>
        <a:ln w="25400"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rgbClr val="D71F85"/>
        </a:solidFill>
        <a:ln w="25400"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The Futures company landscape template 09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he Futures company landscape template 09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he Futures company landscape template 09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he Futures company landscape template 09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he Futures company landscape template 09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he Futures company landscape template 09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he Futures company landscape template 09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he Futures company landscape template 09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he Futures company landscape template 09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he Futures company landscape template 09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he Futures company landscape template 09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he Futures company landscape template 09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The Futures company landscape template 09 13">
        <a:dk1>
          <a:srgbClr val="000000"/>
        </a:dk1>
        <a:lt1>
          <a:srgbClr val="FFFFFF"/>
        </a:lt1>
        <a:dk2>
          <a:srgbClr val="000000"/>
        </a:dk2>
        <a:lt2>
          <a:srgbClr val="808080"/>
        </a:lt2>
        <a:accent1>
          <a:srgbClr val="E10E49"/>
        </a:accent1>
        <a:accent2>
          <a:srgbClr val="6459C4"/>
        </a:accent2>
        <a:accent3>
          <a:srgbClr val="FFFFFF"/>
        </a:accent3>
        <a:accent4>
          <a:srgbClr val="000000"/>
        </a:accent4>
        <a:accent5>
          <a:srgbClr val="EEAAB1"/>
        </a:accent5>
        <a:accent6>
          <a:srgbClr val="5A50B1"/>
        </a:accent6>
        <a:hlink>
          <a:srgbClr val="7BA4D9"/>
        </a:hlink>
        <a:folHlink>
          <a:srgbClr val="CCDC00"/>
        </a:folHlink>
      </a:clrScheme>
      <a:clrMap bg1="lt1" tx1="dk1" bg2="lt2" tx2="dk2" accent1="accent1" accent2="accent2" accent3="accent3" accent4="accent4" accent5="accent5" accent6="accent6" hlink="hlink" folHlink="folHlink"/>
    </a:extraClrScheme>
    <a:extraClrScheme>
      <a:clrScheme name="The Futures company landscape template 09 14">
        <a:dk1>
          <a:srgbClr val="000000"/>
        </a:dk1>
        <a:lt1>
          <a:srgbClr val="FFFFFF"/>
        </a:lt1>
        <a:dk2>
          <a:srgbClr val="FF7900"/>
        </a:dk2>
        <a:lt2>
          <a:srgbClr val="808080"/>
        </a:lt2>
        <a:accent1>
          <a:srgbClr val="E10E49"/>
        </a:accent1>
        <a:accent2>
          <a:srgbClr val="6459C4"/>
        </a:accent2>
        <a:accent3>
          <a:srgbClr val="FFFFFF"/>
        </a:accent3>
        <a:accent4>
          <a:srgbClr val="000000"/>
        </a:accent4>
        <a:accent5>
          <a:srgbClr val="EEAAB1"/>
        </a:accent5>
        <a:accent6>
          <a:srgbClr val="5A50B1"/>
        </a:accent6>
        <a:hlink>
          <a:srgbClr val="7BA4D9"/>
        </a:hlink>
        <a:folHlink>
          <a:srgbClr val="CCDC00"/>
        </a:folHlink>
      </a:clrScheme>
      <a:clrMap bg1="lt1" tx1="dk1" bg2="lt2" tx2="dk2" accent1="accent1" accent2="accent2" accent3="accent3" accent4="accent4" accent5="accent5" accent6="accent6" hlink="hlink" folHlink="folHlink"/>
    </a:extraClrScheme>
    <a:extraClrScheme>
      <a:clrScheme name="The Futures company landscape template 09 15">
        <a:dk1>
          <a:srgbClr val="000000"/>
        </a:dk1>
        <a:lt1>
          <a:srgbClr val="FFFFFF"/>
        </a:lt1>
        <a:dk2>
          <a:srgbClr val="000000"/>
        </a:dk2>
        <a:lt2>
          <a:srgbClr val="808080"/>
        </a:lt2>
        <a:accent1>
          <a:srgbClr val="E10E49"/>
        </a:accent1>
        <a:accent2>
          <a:srgbClr val="333399"/>
        </a:accent2>
        <a:accent3>
          <a:srgbClr val="FFFFFF"/>
        </a:accent3>
        <a:accent4>
          <a:srgbClr val="000000"/>
        </a:accent4>
        <a:accent5>
          <a:srgbClr val="EEAAB1"/>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2_Intro Default Theme">
  <a:themeElements>
    <a:clrScheme name="The Futures Company">
      <a:dk1>
        <a:srgbClr val="000000"/>
      </a:dk1>
      <a:lt1>
        <a:srgbClr val="FFFFFF"/>
      </a:lt1>
      <a:dk2>
        <a:srgbClr val="000000"/>
      </a:dk2>
      <a:lt2>
        <a:srgbClr val="FFFFFF"/>
      </a:lt2>
      <a:accent1>
        <a:srgbClr val="F149B4"/>
      </a:accent1>
      <a:accent2>
        <a:srgbClr val="93C548"/>
      </a:accent2>
      <a:accent3>
        <a:srgbClr val="58C1D7"/>
      </a:accent3>
      <a:accent4>
        <a:srgbClr val="AD7EDB"/>
      </a:accent4>
      <a:accent5>
        <a:srgbClr val="FFCC00"/>
      </a:accent5>
      <a:accent6>
        <a:srgbClr val="EA0000"/>
      </a:accent6>
      <a:hlink>
        <a:srgbClr val="1E5265"/>
      </a:hlink>
      <a:folHlink>
        <a:srgbClr val="1E5265"/>
      </a:folHlink>
    </a:clrScheme>
    <a:fontScheme name="The Futures Compan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Mod val="50000"/>
          </a:schemeClr>
        </a:solidFill>
        <a:ln>
          <a:noFill/>
        </a:ln>
      </a:spPr>
      <a:bodyPr tIns="90000" bIns="90000" rtlCol="0" anchor="t" anchorCtr="0">
        <a:noAutofit/>
      </a:bodyPr>
      <a:lstStyle>
        <a:defPPr algn="l">
          <a:spcAft>
            <a:spcPts val="600"/>
          </a:spcAft>
          <a:defRPr sz="1600" dirty="0" err="1" smtClean="0">
            <a:latin typeface="+mn-lt"/>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marL="0" indent="0">
          <a:buFont typeface="Wingdings" pitchFamily="2" charset="2"/>
          <a:buNone/>
          <a:defRPr sz="1600" dirty="0" smtClean="0"/>
        </a:defPPr>
      </a:lstStyle>
    </a:txDef>
  </a:objectDefaults>
  <a:extraClrSchemeLst>
    <a:extraClrScheme>
      <a:clrScheme name="The Futures Company">
        <a:dk1>
          <a:sysClr val="windowText" lastClr="000000"/>
        </a:dk1>
        <a:lt1>
          <a:sysClr val="window" lastClr="FFFFFF"/>
        </a:lt1>
        <a:dk2>
          <a:srgbClr val="000000"/>
        </a:dk2>
        <a:lt2>
          <a:srgbClr val="FFFFFF"/>
        </a:lt2>
        <a:accent1>
          <a:srgbClr val="F149B4"/>
        </a:accent1>
        <a:accent2>
          <a:srgbClr val="C9D80D"/>
        </a:accent2>
        <a:accent3>
          <a:srgbClr val="58C1D7"/>
        </a:accent3>
        <a:accent4>
          <a:srgbClr val="AD7EDB"/>
        </a:accent4>
        <a:accent5>
          <a:srgbClr val="FFCC00"/>
        </a:accent5>
        <a:accent6>
          <a:srgbClr val="EA0000"/>
        </a:accent6>
        <a:hlink>
          <a:srgbClr val="1E5265"/>
        </a:hlink>
        <a:folHlink>
          <a:srgbClr val="1E5265"/>
        </a:folHlink>
      </a:clrScheme>
    </a:extraClrScheme>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Default Theme">
  <a:themeElements>
    <a:clrScheme name="The Futures Company">
      <a:dk1>
        <a:srgbClr val="000000"/>
      </a:dk1>
      <a:lt1>
        <a:srgbClr val="FFFFFF"/>
      </a:lt1>
      <a:dk2>
        <a:srgbClr val="000000"/>
      </a:dk2>
      <a:lt2>
        <a:srgbClr val="FFFFFF"/>
      </a:lt2>
      <a:accent1>
        <a:srgbClr val="F149B4"/>
      </a:accent1>
      <a:accent2>
        <a:srgbClr val="93C548"/>
      </a:accent2>
      <a:accent3>
        <a:srgbClr val="58C1D7"/>
      </a:accent3>
      <a:accent4>
        <a:srgbClr val="AD7EDB"/>
      </a:accent4>
      <a:accent5>
        <a:srgbClr val="FFCC00"/>
      </a:accent5>
      <a:accent6>
        <a:srgbClr val="EA0000"/>
      </a:accent6>
      <a:hlink>
        <a:srgbClr val="1E5265"/>
      </a:hlink>
      <a:folHlink>
        <a:srgbClr val="1E5265"/>
      </a:folHlink>
    </a:clrScheme>
    <a:fontScheme name="The Futures Compan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Mod val="50000"/>
          </a:schemeClr>
        </a:solidFill>
        <a:ln>
          <a:noFill/>
        </a:ln>
      </a:spPr>
      <a:bodyPr tIns="90000" bIns="90000" rtlCol="0" anchor="t" anchorCtr="0">
        <a:noAutofit/>
      </a:bodyPr>
      <a:lstStyle>
        <a:defPPr algn="l">
          <a:spcAft>
            <a:spcPts val="600"/>
          </a:spcAft>
          <a:defRPr sz="1600" dirty="0" err="1" smtClean="0">
            <a:latin typeface="+mn-lt"/>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marL="0" indent="0">
          <a:buFont typeface="Wingdings" pitchFamily="2" charset="2"/>
          <a:buNone/>
          <a:defRPr sz="1600" dirty="0" smtClean="0"/>
        </a:defPPr>
      </a:lstStyle>
    </a:txDef>
  </a:objectDefaults>
  <a:extraClrSchemeLst>
    <a:extraClrScheme>
      <a:clrScheme name="The Futures Company">
        <a:dk1>
          <a:sysClr val="windowText" lastClr="000000"/>
        </a:dk1>
        <a:lt1>
          <a:sysClr val="window" lastClr="FFFFFF"/>
        </a:lt1>
        <a:dk2>
          <a:srgbClr val="000000"/>
        </a:dk2>
        <a:lt2>
          <a:srgbClr val="FFFFFF"/>
        </a:lt2>
        <a:accent1>
          <a:srgbClr val="F149B4"/>
        </a:accent1>
        <a:accent2>
          <a:srgbClr val="C9D80D"/>
        </a:accent2>
        <a:accent3>
          <a:srgbClr val="58C1D7"/>
        </a:accent3>
        <a:accent4>
          <a:srgbClr val="AD7EDB"/>
        </a:accent4>
        <a:accent5>
          <a:srgbClr val="FFCC00"/>
        </a:accent5>
        <a:accent6>
          <a:srgbClr val="EA0000"/>
        </a:accent6>
        <a:hlink>
          <a:srgbClr val="1E5265"/>
        </a:hlink>
        <a:folHlink>
          <a:srgbClr val="1E5265"/>
        </a:folHlink>
      </a:clrScheme>
    </a:extraClrScheme>
  </a:extraClrSchemeLst>
</a:theme>
</file>

<file path=ppt/theme/theme3.xml><?xml version="1.0" encoding="utf-8"?>
<a:theme xmlns:a="http://schemas.openxmlformats.org/drawingml/2006/main" name="2_Default Theme">
  <a:themeElements>
    <a:clrScheme name="The Futures Company">
      <a:dk1>
        <a:srgbClr val="000000"/>
      </a:dk1>
      <a:lt1>
        <a:srgbClr val="FFFFFF"/>
      </a:lt1>
      <a:dk2>
        <a:srgbClr val="000000"/>
      </a:dk2>
      <a:lt2>
        <a:srgbClr val="FFFFFF"/>
      </a:lt2>
      <a:accent1>
        <a:srgbClr val="F149B4"/>
      </a:accent1>
      <a:accent2>
        <a:srgbClr val="93C548"/>
      </a:accent2>
      <a:accent3>
        <a:srgbClr val="58C1D7"/>
      </a:accent3>
      <a:accent4>
        <a:srgbClr val="AD7EDB"/>
      </a:accent4>
      <a:accent5>
        <a:srgbClr val="FFCC00"/>
      </a:accent5>
      <a:accent6>
        <a:srgbClr val="EA0000"/>
      </a:accent6>
      <a:hlink>
        <a:srgbClr val="1E5265"/>
      </a:hlink>
      <a:folHlink>
        <a:srgbClr val="1E5265"/>
      </a:folHlink>
    </a:clrScheme>
    <a:fontScheme name="The Futures Compan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Mod val="50000"/>
          </a:schemeClr>
        </a:solidFill>
        <a:ln>
          <a:noFill/>
        </a:ln>
      </a:spPr>
      <a:bodyPr tIns="90000" bIns="90000" rtlCol="0" anchor="t" anchorCtr="0">
        <a:noAutofit/>
      </a:bodyPr>
      <a:lstStyle>
        <a:defPPr algn="l">
          <a:spcAft>
            <a:spcPts val="600"/>
          </a:spcAft>
          <a:defRPr sz="1600" dirty="0" err="1" smtClean="0">
            <a:latin typeface="+mn-lt"/>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marL="0" indent="0">
          <a:buFont typeface="Wingdings" pitchFamily="2" charset="2"/>
          <a:buNone/>
          <a:defRPr sz="1600" dirty="0" smtClean="0"/>
        </a:defPPr>
      </a:lstStyle>
    </a:txDef>
  </a:objectDefaults>
  <a:extraClrSchemeLst>
    <a:extraClrScheme>
      <a:clrScheme name="The Futures Company">
        <a:dk1>
          <a:sysClr val="windowText" lastClr="000000"/>
        </a:dk1>
        <a:lt1>
          <a:sysClr val="window" lastClr="FFFFFF"/>
        </a:lt1>
        <a:dk2>
          <a:srgbClr val="000000"/>
        </a:dk2>
        <a:lt2>
          <a:srgbClr val="FFFFFF"/>
        </a:lt2>
        <a:accent1>
          <a:srgbClr val="F149B4"/>
        </a:accent1>
        <a:accent2>
          <a:srgbClr val="C9D80D"/>
        </a:accent2>
        <a:accent3>
          <a:srgbClr val="58C1D7"/>
        </a:accent3>
        <a:accent4>
          <a:srgbClr val="AD7EDB"/>
        </a:accent4>
        <a:accent5>
          <a:srgbClr val="FFCC00"/>
        </a:accent5>
        <a:accent6>
          <a:srgbClr val="EA0000"/>
        </a:accent6>
        <a:hlink>
          <a:srgbClr val="1E5265"/>
        </a:hlink>
        <a:folHlink>
          <a:srgbClr val="1E5265"/>
        </a:folHlink>
      </a:clrScheme>
    </a:extraClrScheme>
  </a:extraClrSchemeLst>
</a:theme>
</file>

<file path=ppt/theme/theme4.xml><?xml version="1.0" encoding="utf-8"?>
<a:theme xmlns:a="http://schemas.openxmlformats.org/drawingml/2006/main" name="3_Default Theme">
  <a:themeElements>
    <a:clrScheme name="The Futures Company">
      <a:dk1>
        <a:srgbClr val="000000"/>
      </a:dk1>
      <a:lt1>
        <a:srgbClr val="FFFFFF"/>
      </a:lt1>
      <a:dk2>
        <a:srgbClr val="000000"/>
      </a:dk2>
      <a:lt2>
        <a:srgbClr val="FFFFFF"/>
      </a:lt2>
      <a:accent1>
        <a:srgbClr val="F149B4"/>
      </a:accent1>
      <a:accent2>
        <a:srgbClr val="93C548"/>
      </a:accent2>
      <a:accent3>
        <a:srgbClr val="58C1D7"/>
      </a:accent3>
      <a:accent4>
        <a:srgbClr val="AD7EDB"/>
      </a:accent4>
      <a:accent5>
        <a:srgbClr val="FFCC00"/>
      </a:accent5>
      <a:accent6>
        <a:srgbClr val="EA0000"/>
      </a:accent6>
      <a:hlink>
        <a:srgbClr val="1E5265"/>
      </a:hlink>
      <a:folHlink>
        <a:srgbClr val="1E5265"/>
      </a:folHlink>
    </a:clrScheme>
    <a:fontScheme name="The Futures Compan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Mod val="50000"/>
          </a:schemeClr>
        </a:solidFill>
        <a:ln>
          <a:noFill/>
        </a:ln>
      </a:spPr>
      <a:bodyPr tIns="90000" bIns="90000" rtlCol="0" anchor="t" anchorCtr="0">
        <a:noAutofit/>
      </a:bodyPr>
      <a:lstStyle>
        <a:defPPr algn="l">
          <a:spcAft>
            <a:spcPts val="600"/>
          </a:spcAft>
          <a:defRPr sz="1600" dirty="0" err="1" smtClean="0">
            <a:latin typeface="+mn-lt"/>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marL="0" indent="0">
          <a:buFont typeface="Wingdings" pitchFamily="2" charset="2"/>
          <a:buNone/>
          <a:defRPr sz="1600" dirty="0" smtClean="0"/>
        </a:defPPr>
      </a:lstStyle>
    </a:txDef>
  </a:objectDefaults>
  <a:extraClrSchemeLst>
    <a:extraClrScheme>
      <a:clrScheme name="The Futures Company">
        <a:dk1>
          <a:sysClr val="windowText" lastClr="000000"/>
        </a:dk1>
        <a:lt1>
          <a:sysClr val="window" lastClr="FFFFFF"/>
        </a:lt1>
        <a:dk2>
          <a:srgbClr val="000000"/>
        </a:dk2>
        <a:lt2>
          <a:srgbClr val="FFFFFF"/>
        </a:lt2>
        <a:accent1>
          <a:srgbClr val="F149B4"/>
        </a:accent1>
        <a:accent2>
          <a:srgbClr val="C9D80D"/>
        </a:accent2>
        <a:accent3>
          <a:srgbClr val="58C1D7"/>
        </a:accent3>
        <a:accent4>
          <a:srgbClr val="AD7EDB"/>
        </a:accent4>
        <a:accent5>
          <a:srgbClr val="FFCC00"/>
        </a:accent5>
        <a:accent6>
          <a:srgbClr val="EA0000"/>
        </a:accent6>
        <a:hlink>
          <a:srgbClr val="1E5265"/>
        </a:hlink>
        <a:folHlink>
          <a:srgbClr val="1E5265"/>
        </a:folHlink>
      </a:clrScheme>
    </a:extraClrScheme>
  </a:extraClrSchemeLst>
</a:theme>
</file>

<file path=ppt/theme/theme5.xml><?xml version="1.0" encoding="utf-8"?>
<a:theme xmlns:a="http://schemas.openxmlformats.org/drawingml/2006/main" name="4_Default Theme">
  <a:themeElements>
    <a:clrScheme name="The Futures Company">
      <a:dk1>
        <a:srgbClr val="000000"/>
      </a:dk1>
      <a:lt1>
        <a:srgbClr val="FFFFFF"/>
      </a:lt1>
      <a:dk2>
        <a:srgbClr val="000000"/>
      </a:dk2>
      <a:lt2>
        <a:srgbClr val="FFFFFF"/>
      </a:lt2>
      <a:accent1>
        <a:srgbClr val="F149B4"/>
      </a:accent1>
      <a:accent2>
        <a:srgbClr val="93C548"/>
      </a:accent2>
      <a:accent3>
        <a:srgbClr val="58C1D7"/>
      </a:accent3>
      <a:accent4>
        <a:srgbClr val="AD7EDB"/>
      </a:accent4>
      <a:accent5>
        <a:srgbClr val="FFCC00"/>
      </a:accent5>
      <a:accent6>
        <a:srgbClr val="EA0000"/>
      </a:accent6>
      <a:hlink>
        <a:srgbClr val="1E5265"/>
      </a:hlink>
      <a:folHlink>
        <a:srgbClr val="1E5265"/>
      </a:folHlink>
    </a:clrScheme>
    <a:fontScheme name="The Futures Compan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Mod val="50000"/>
          </a:schemeClr>
        </a:solidFill>
        <a:ln>
          <a:noFill/>
        </a:ln>
      </a:spPr>
      <a:bodyPr tIns="90000" bIns="90000" rtlCol="0" anchor="t" anchorCtr="0">
        <a:noAutofit/>
      </a:bodyPr>
      <a:lstStyle>
        <a:defPPr algn="l">
          <a:spcAft>
            <a:spcPts val="600"/>
          </a:spcAft>
          <a:defRPr sz="1600" dirty="0" err="1" smtClean="0">
            <a:latin typeface="+mn-lt"/>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marL="0" indent="0">
          <a:buFont typeface="Wingdings" pitchFamily="2" charset="2"/>
          <a:buNone/>
          <a:defRPr sz="1600" dirty="0" smtClean="0"/>
        </a:defPPr>
      </a:lstStyle>
    </a:txDef>
  </a:objectDefaults>
  <a:extraClrSchemeLst>
    <a:extraClrScheme>
      <a:clrScheme name="The Futures Company">
        <a:dk1>
          <a:sysClr val="windowText" lastClr="000000"/>
        </a:dk1>
        <a:lt1>
          <a:sysClr val="window" lastClr="FFFFFF"/>
        </a:lt1>
        <a:dk2>
          <a:srgbClr val="000000"/>
        </a:dk2>
        <a:lt2>
          <a:srgbClr val="FFFFFF"/>
        </a:lt2>
        <a:accent1>
          <a:srgbClr val="F149B4"/>
        </a:accent1>
        <a:accent2>
          <a:srgbClr val="C9D80D"/>
        </a:accent2>
        <a:accent3>
          <a:srgbClr val="58C1D7"/>
        </a:accent3>
        <a:accent4>
          <a:srgbClr val="AD7EDB"/>
        </a:accent4>
        <a:accent5>
          <a:srgbClr val="FFCC00"/>
        </a:accent5>
        <a:accent6>
          <a:srgbClr val="EA0000"/>
        </a:accent6>
        <a:hlink>
          <a:srgbClr val="1E5265"/>
        </a:hlink>
        <a:folHlink>
          <a:srgbClr val="1E5265"/>
        </a:folHlink>
      </a:clrScheme>
    </a:extraClrScheme>
  </a:extraClrSchemeLst>
</a:theme>
</file>

<file path=ppt/theme/theme6.xml><?xml version="1.0" encoding="utf-8"?>
<a:theme xmlns:a="http://schemas.openxmlformats.org/drawingml/2006/main" name="5_Default Theme">
  <a:themeElements>
    <a:clrScheme name="The Futures Company">
      <a:dk1>
        <a:srgbClr val="000000"/>
      </a:dk1>
      <a:lt1>
        <a:srgbClr val="FFFFFF"/>
      </a:lt1>
      <a:dk2>
        <a:srgbClr val="000000"/>
      </a:dk2>
      <a:lt2>
        <a:srgbClr val="FFFFFF"/>
      </a:lt2>
      <a:accent1>
        <a:srgbClr val="F149B4"/>
      </a:accent1>
      <a:accent2>
        <a:srgbClr val="93C548"/>
      </a:accent2>
      <a:accent3>
        <a:srgbClr val="58C1D7"/>
      </a:accent3>
      <a:accent4>
        <a:srgbClr val="AD7EDB"/>
      </a:accent4>
      <a:accent5>
        <a:srgbClr val="FFCC00"/>
      </a:accent5>
      <a:accent6>
        <a:srgbClr val="EA0000"/>
      </a:accent6>
      <a:hlink>
        <a:srgbClr val="1E5265"/>
      </a:hlink>
      <a:folHlink>
        <a:srgbClr val="1E5265"/>
      </a:folHlink>
    </a:clrScheme>
    <a:fontScheme name="The Futures Compan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Mod val="50000"/>
          </a:schemeClr>
        </a:solidFill>
        <a:ln>
          <a:noFill/>
        </a:ln>
      </a:spPr>
      <a:bodyPr tIns="90000" bIns="90000" rtlCol="0" anchor="t" anchorCtr="0">
        <a:noAutofit/>
      </a:bodyPr>
      <a:lstStyle>
        <a:defPPr algn="l">
          <a:spcAft>
            <a:spcPts val="600"/>
          </a:spcAft>
          <a:defRPr sz="1600" dirty="0" err="1" smtClean="0">
            <a:latin typeface="+mn-lt"/>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marL="0" indent="0">
          <a:buFont typeface="Wingdings" pitchFamily="2" charset="2"/>
          <a:buNone/>
          <a:defRPr sz="1600" dirty="0" smtClean="0"/>
        </a:defPPr>
      </a:lstStyle>
    </a:txDef>
  </a:objectDefaults>
  <a:extraClrSchemeLst>
    <a:extraClrScheme>
      <a:clrScheme name="The Futures Company">
        <a:dk1>
          <a:sysClr val="windowText" lastClr="000000"/>
        </a:dk1>
        <a:lt1>
          <a:sysClr val="window" lastClr="FFFFFF"/>
        </a:lt1>
        <a:dk2>
          <a:srgbClr val="000000"/>
        </a:dk2>
        <a:lt2>
          <a:srgbClr val="FFFFFF"/>
        </a:lt2>
        <a:accent1>
          <a:srgbClr val="F149B4"/>
        </a:accent1>
        <a:accent2>
          <a:srgbClr val="C9D80D"/>
        </a:accent2>
        <a:accent3>
          <a:srgbClr val="58C1D7"/>
        </a:accent3>
        <a:accent4>
          <a:srgbClr val="AD7EDB"/>
        </a:accent4>
        <a:accent5>
          <a:srgbClr val="FFCC00"/>
        </a:accent5>
        <a:accent6>
          <a:srgbClr val="EA0000"/>
        </a:accent6>
        <a:hlink>
          <a:srgbClr val="1E5265"/>
        </a:hlink>
        <a:folHlink>
          <a:srgbClr val="1E5265"/>
        </a:folHlink>
      </a:clrScheme>
    </a:extraClrScheme>
  </a:extraClrSchemeLst>
</a:theme>
</file>

<file path=ppt/theme/theme7.xml><?xml version="1.0" encoding="utf-8"?>
<a:theme xmlns:a="http://schemas.openxmlformats.org/drawingml/2006/main" name="6_Default Theme">
  <a:themeElements>
    <a:clrScheme name="The Futures Company">
      <a:dk1>
        <a:srgbClr val="000000"/>
      </a:dk1>
      <a:lt1>
        <a:srgbClr val="FFFFFF"/>
      </a:lt1>
      <a:dk2>
        <a:srgbClr val="000000"/>
      </a:dk2>
      <a:lt2>
        <a:srgbClr val="FFFFFF"/>
      </a:lt2>
      <a:accent1>
        <a:srgbClr val="F149B4"/>
      </a:accent1>
      <a:accent2>
        <a:srgbClr val="93C548"/>
      </a:accent2>
      <a:accent3>
        <a:srgbClr val="58C1D7"/>
      </a:accent3>
      <a:accent4>
        <a:srgbClr val="AD7EDB"/>
      </a:accent4>
      <a:accent5>
        <a:srgbClr val="FFCC00"/>
      </a:accent5>
      <a:accent6>
        <a:srgbClr val="EA0000"/>
      </a:accent6>
      <a:hlink>
        <a:srgbClr val="1E5265"/>
      </a:hlink>
      <a:folHlink>
        <a:srgbClr val="1E5265"/>
      </a:folHlink>
    </a:clrScheme>
    <a:fontScheme name="The Futures Compan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Mod val="50000"/>
          </a:schemeClr>
        </a:solidFill>
        <a:ln>
          <a:noFill/>
        </a:ln>
      </a:spPr>
      <a:bodyPr tIns="90000" bIns="90000" rtlCol="0" anchor="t" anchorCtr="0">
        <a:noAutofit/>
      </a:bodyPr>
      <a:lstStyle>
        <a:defPPr algn="l">
          <a:spcAft>
            <a:spcPts val="600"/>
          </a:spcAft>
          <a:defRPr sz="1600" dirty="0" err="1" smtClean="0">
            <a:latin typeface="+mn-lt"/>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marL="0" indent="0">
          <a:buFont typeface="Wingdings" pitchFamily="2" charset="2"/>
          <a:buNone/>
          <a:defRPr sz="1600" dirty="0" smtClean="0"/>
        </a:defPPr>
      </a:lstStyle>
    </a:txDef>
  </a:objectDefaults>
  <a:extraClrSchemeLst>
    <a:extraClrScheme>
      <a:clrScheme name="The Futures Company">
        <a:dk1>
          <a:sysClr val="windowText" lastClr="000000"/>
        </a:dk1>
        <a:lt1>
          <a:sysClr val="window" lastClr="FFFFFF"/>
        </a:lt1>
        <a:dk2>
          <a:srgbClr val="000000"/>
        </a:dk2>
        <a:lt2>
          <a:srgbClr val="FFFFFF"/>
        </a:lt2>
        <a:accent1>
          <a:srgbClr val="F149B4"/>
        </a:accent1>
        <a:accent2>
          <a:srgbClr val="C9D80D"/>
        </a:accent2>
        <a:accent3>
          <a:srgbClr val="58C1D7"/>
        </a:accent3>
        <a:accent4>
          <a:srgbClr val="AD7EDB"/>
        </a:accent4>
        <a:accent5>
          <a:srgbClr val="FFCC00"/>
        </a:accent5>
        <a:accent6>
          <a:srgbClr val="EA0000"/>
        </a:accent6>
        <a:hlink>
          <a:srgbClr val="1E5265"/>
        </a:hlink>
        <a:folHlink>
          <a:srgbClr val="1E5265"/>
        </a:folHlink>
      </a:clrScheme>
    </a:extraClrScheme>
  </a:extraClrSchemeLst>
</a:theme>
</file>

<file path=ppt/theme/theme8.xml><?xml version="1.0" encoding="utf-8"?>
<a:theme xmlns:a="http://schemas.openxmlformats.org/drawingml/2006/main" name="7_Default Theme">
  <a:themeElements>
    <a:clrScheme name="The Futures Company">
      <a:dk1>
        <a:srgbClr val="000000"/>
      </a:dk1>
      <a:lt1>
        <a:srgbClr val="FFFFFF"/>
      </a:lt1>
      <a:dk2>
        <a:srgbClr val="000000"/>
      </a:dk2>
      <a:lt2>
        <a:srgbClr val="FFFFFF"/>
      </a:lt2>
      <a:accent1>
        <a:srgbClr val="F149B4"/>
      </a:accent1>
      <a:accent2>
        <a:srgbClr val="93C548"/>
      </a:accent2>
      <a:accent3>
        <a:srgbClr val="58C1D7"/>
      </a:accent3>
      <a:accent4>
        <a:srgbClr val="AD7EDB"/>
      </a:accent4>
      <a:accent5>
        <a:srgbClr val="FFCC00"/>
      </a:accent5>
      <a:accent6>
        <a:srgbClr val="EA0000"/>
      </a:accent6>
      <a:hlink>
        <a:srgbClr val="1E5265"/>
      </a:hlink>
      <a:folHlink>
        <a:srgbClr val="1E5265"/>
      </a:folHlink>
    </a:clrScheme>
    <a:fontScheme name="The Futures Compan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Mod val="50000"/>
          </a:schemeClr>
        </a:solidFill>
        <a:ln>
          <a:noFill/>
        </a:ln>
      </a:spPr>
      <a:bodyPr tIns="90000" bIns="90000" rtlCol="0" anchor="t" anchorCtr="0">
        <a:noAutofit/>
      </a:bodyPr>
      <a:lstStyle>
        <a:defPPr algn="l">
          <a:spcAft>
            <a:spcPts val="600"/>
          </a:spcAft>
          <a:defRPr sz="1600" dirty="0" err="1" smtClean="0">
            <a:latin typeface="+mn-lt"/>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marL="0" indent="0">
          <a:buFont typeface="Wingdings" pitchFamily="2" charset="2"/>
          <a:buNone/>
          <a:defRPr sz="1600" dirty="0" smtClean="0"/>
        </a:defPPr>
      </a:lstStyle>
    </a:txDef>
  </a:objectDefaults>
  <a:extraClrSchemeLst>
    <a:extraClrScheme>
      <a:clrScheme name="The Futures Company">
        <a:dk1>
          <a:sysClr val="windowText" lastClr="000000"/>
        </a:dk1>
        <a:lt1>
          <a:sysClr val="window" lastClr="FFFFFF"/>
        </a:lt1>
        <a:dk2>
          <a:srgbClr val="000000"/>
        </a:dk2>
        <a:lt2>
          <a:srgbClr val="FFFFFF"/>
        </a:lt2>
        <a:accent1>
          <a:srgbClr val="F149B4"/>
        </a:accent1>
        <a:accent2>
          <a:srgbClr val="C9D80D"/>
        </a:accent2>
        <a:accent3>
          <a:srgbClr val="58C1D7"/>
        </a:accent3>
        <a:accent4>
          <a:srgbClr val="AD7EDB"/>
        </a:accent4>
        <a:accent5>
          <a:srgbClr val="FFCC00"/>
        </a:accent5>
        <a:accent6>
          <a:srgbClr val="EA0000"/>
        </a:accent6>
        <a:hlink>
          <a:srgbClr val="1E5265"/>
        </a:hlink>
        <a:folHlink>
          <a:srgbClr val="1E5265"/>
        </a:folHlink>
      </a:clrScheme>
    </a:extraClrScheme>
  </a:extraClrSchemeLst>
</a:theme>
</file>

<file path=ppt/theme/theme9.xml><?xml version="1.0" encoding="utf-8"?>
<a:theme xmlns:a="http://schemas.openxmlformats.org/drawingml/2006/main" name="1_Intro Default Theme">
  <a:themeElements>
    <a:clrScheme name="The Futures Company">
      <a:dk1>
        <a:srgbClr val="000000"/>
      </a:dk1>
      <a:lt1>
        <a:srgbClr val="FFFFFF"/>
      </a:lt1>
      <a:dk2>
        <a:srgbClr val="000000"/>
      </a:dk2>
      <a:lt2>
        <a:srgbClr val="FFFFFF"/>
      </a:lt2>
      <a:accent1>
        <a:srgbClr val="F149B4"/>
      </a:accent1>
      <a:accent2>
        <a:srgbClr val="93C548"/>
      </a:accent2>
      <a:accent3>
        <a:srgbClr val="58C1D7"/>
      </a:accent3>
      <a:accent4>
        <a:srgbClr val="AD7EDB"/>
      </a:accent4>
      <a:accent5>
        <a:srgbClr val="FFCC00"/>
      </a:accent5>
      <a:accent6>
        <a:srgbClr val="EA0000"/>
      </a:accent6>
      <a:hlink>
        <a:srgbClr val="1E5265"/>
      </a:hlink>
      <a:folHlink>
        <a:srgbClr val="1E5265"/>
      </a:folHlink>
    </a:clrScheme>
    <a:fontScheme name="The Futures Compan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Mod val="50000"/>
          </a:schemeClr>
        </a:solidFill>
        <a:ln>
          <a:noFill/>
        </a:ln>
      </a:spPr>
      <a:bodyPr tIns="90000" bIns="90000" rtlCol="0" anchor="t" anchorCtr="0">
        <a:noAutofit/>
      </a:bodyPr>
      <a:lstStyle>
        <a:defPPr algn="l">
          <a:spcAft>
            <a:spcPts val="600"/>
          </a:spcAft>
          <a:defRPr sz="1600" dirty="0" err="1" smtClean="0">
            <a:latin typeface="+mn-lt"/>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marL="0" indent="0">
          <a:buFont typeface="Wingdings" pitchFamily="2" charset="2"/>
          <a:buNone/>
          <a:defRPr sz="1600" dirty="0" smtClean="0"/>
        </a:defPPr>
      </a:lstStyle>
    </a:txDef>
  </a:objectDefaults>
  <a:extraClrSchemeLst>
    <a:extraClrScheme>
      <a:clrScheme name="The Futures Company">
        <a:dk1>
          <a:sysClr val="windowText" lastClr="000000"/>
        </a:dk1>
        <a:lt1>
          <a:sysClr val="window" lastClr="FFFFFF"/>
        </a:lt1>
        <a:dk2>
          <a:srgbClr val="000000"/>
        </a:dk2>
        <a:lt2>
          <a:srgbClr val="FFFFFF"/>
        </a:lt2>
        <a:accent1>
          <a:srgbClr val="F149B4"/>
        </a:accent1>
        <a:accent2>
          <a:srgbClr val="C9D80D"/>
        </a:accent2>
        <a:accent3>
          <a:srgbClr val="58C1D7"/>
        </a:accent3>
        <a:accent4>
          <a:srgbClr val="AD7EDB"/>
        </a:accent4>
        <a:accent5>
          <a:srgbClr val="FFCC00"/>
        </a:accent5>
        <a:accent6>
          <a:srgbClr val="EA0000"/>
        </a:accent6>
        <a:hlink>
          <a:srgbClr val="1E5265"/>
        </a:hlink>
        <a:folHlink>
          <a:srgbClr val="1E5265"/>
        </a:folHlink>
      </a:clrScheme>
    </a:extraClrScheme>
  </a:extraClrSchemeLst>
</a:theme>
</file>

<file path=ppt/theme/themeOverride1.xml><?xml version="1.0" encoding="utf-8"?>
<a:themeOverride xmlns:a="http://schemas.openxmlformats.org/drawingml/2006/main">
  <a:clrScheme name="The Futures Company">
    <a:dk1>
      <a:srgbClr val="000000"/>
    </a:dk1>
    <a:lt1>
      <a:srgbClr val="FFFFFF"/>
    </a:lt1>
    <a:dk2>
      <a:srgbClr val="000000"/>
    </a:dk2>
    <a:lt2>
      <a:srgbClr val="FFFFFF"/>
    </a:lt2>
    <a:accent1>
      <a:srgbClr val="F149B4"/>
    </a:accent1>
    <a:accent2>
      <a:srgbClr val="93C548"/>
    </a:accent2>
    <a:accent3>
      <a:srgbClr val="58C1D7"/>
    </a:accent3>
    <a:accent4>
      <a:srgbClr val="AD7EDB"/>
    </a:accent4>
    <a:accent5>
      <a:srgbClr val="FFCC00"/>
    </a:accent5>
    <a:accent6>
      <a:srgbClr val="EA0000"/>
    </a:accent6>
    <a:hlink>
      <a:srgbClr val="1E5265"/>
    </a:hlink>
    <a:folHlink>
      <a:srgbClr val="1E5265"/>
    </a:folHlink>
  </a:clrScheme>
  <a:fontScheme name="The Futures Compan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D0E4DD7430CBD4EAA2B85093FD88302" ma:contentTypeVersion="0" ma:contentTypeDescription="Create a new document." ma:contentTypeScope="" ma:versionID="97fa646aad16a427cacd2f6cc46a62dd">
  <xsd:schema xmlns:xsd="http://www.w3.org/2001/XMLSchema" xmlns:p="http://schemas.microsoft.com/office/2006/metadata/properties" targetNamespace="http://schemas.microsoft.com/office/2006/metadata/properties" ma:root="true" ma:fieldsID="46ce51841bcaebe75ae25adb2fb3cbe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rca:RCAuthoringProperties xmlns:rca="urn:sharePointPublishingRcaProperties">
  <rca:Converter rca:guid="6dfdc5b4-2a28-4a06-b0c6-ad3901e3a807">
    <rca:property rca:type="InheritParentSettings">False</rca:property>
    <rca:property rca:type="SelectedPageLayout">123</rca:property>
    <rca:property rca:type="SelectedPageField">8c7ed18a-8ea4-45ed-a7eb-296063965fa7</rca:property>
    <rca:property rca:type="SelectedStylesField">83e42e9d-638d-4512-a2c9-20daa10c142c</rca:property>
    <rca:property rca:type="CreatePageWithSourceDocument">False</rca:property>
    <rca:property rca:type="AllowChangeLocationConfig">False</rca:property>
    <rca:property rca:type="ConfiguredPageLocation">http://bordbiadev/eventsnews/press</rca:property>
    <rca:property rca:type="CreateSynchronously">True</rca:property>
    <rca:property rca:type="AllowChangeProcessingConfig">False</rca:property>
    <rca:property rca:type="ConverterSpecificSettings"/>
  </rca:Converter>
</rca:RCAuthori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AB555CD0-DDAE-40FA-957A-9753B6FF1E32}"/>
</file>

<file path=customXml/itemProps2.xml><?xml version="1.0" encoding="utf-8"?>
<ds:datastoreItem xmlns:ds="http://schemas.openxmlformats.org/officeDocument/2006/customXml" ds:itemID="{AE398396-7CA0-41BF-BF8C-2B3F0A8E2CD3}"/>
</file>

<file path=customXml/itemProps3.xml><?xml version="1.0" encoding="utf-8"?>
<ds:datastoreItem xmlns:ds="http://schemas.openxmlformats.org/officeDocument/2006/customXml" ds:itemID="{BC150DF8-E22D-40D6-8893-0DFE48F5CD5C}"/>
</file>

<file path=customXml/itemProps4.xml><?xml version="1.0" encoding="utf-8"?>
<ds:datastoreItem xmlns:ds="http://schemas.openxmlformats.org/officeDocument/2006/customXml" ds:itemID="{734D84B4-0CA9-4F96-8869-DA4134DE3358}"/>
</file>

<file path=docProps/app.xml><?xml version="1.0" encoding="utf-8"?>
<Properties xmlns="http://schemas.openxmlformats.org/officeDocument/2006/extended-properties" xmlns:vt="http://schemas.openxmlformats.org/officeDocument/2006/docPropsVTypes">
  <Template>Default Theme.thmx</Template>
  <TotalTime>6833</TotalTime>
  <Words>3874</Words>
  <Application>Microsoft Office PowerPoint</Application>
  <PresentationFormat>On-screen Show (16:9)</PresentationFormat>
  <Paragraphs>464</Paragraphs>
  <Slides>87</Slides>
  <Notes>85</Notes>
  <HiddenSlides>0</HiddenSlides>
  <MMClips>0</MMClips>
  <ScaleCrop>false</ScaleCrop>
  <HeadingPairs>
    <vt:vector size="4" baseType="variant">
      <vt:variant>
        <vt:lpstr>Theme</vt:lpstr>
      </vt:variant>
      <vt:variant>
        <vt:i4>11</vt:i4>
      </vt:variant>
      <vt:variant>
        <vt:lpstr>Slide Titles</vt:lpstr>
      </vt:variant>
      <vt:variant>
        <vt:i4>87</vt:i4>
      </vt:variant>
    </vt:vector>
  </HeadingPairs>
  <TitlesOfParts>
    <vt:vector size="98" baseType="lpstr">
      <vt:lpstr>Intro Default Theme</vt:lpstr>
      <vt:lpstr>1_Default Theme</vt:lpstr>
      <vt:lpstr>2_Default Theme</vt:lpstr>
      <vt:lpstr>3_Default Theme</vt:lpstr>
      <vt:lpstr>4_Default Theme</vt:lpstr>
      <vt:lpstr>5_Default Theme</vt:lpstr>
      <vt:lpstr>6_Default Theme</vt:lpstr>
      <vt:lpstr>7_Default Theme</vt:lpstr>
      <vt:lpstr>1_Intro Default Theme</vt:lpstr>
      <vt:lpstr>The Futures Company Landscape Template 09 UK</vt:lpstr>
      <vt:lpstr>2_Intro Default Theme</vt:lpstr>
      <vt:lpstr>Slide 0</vt:lpstr>
      <vt:lpstr>Slide 1</vt:lpstr>
      <vt:lpstr>Slide 2</vt:lpstr>
      <vt:lpstr>Slide 3</vt:lpstr>
      <vt:lpstr>Slide 4</vt:lpstr>
      <vt:lpstr>Slide 5</vt:lpstr>
      <vt:lpstr>Slide 6</vt:lpstr>
      <vt:lpstr>Slide 7</vt:lpstr>
      <vt:lpstr>Slide 8</vt:lpstr>
      <vt:lpstr>The past 12 months…</vt:lpstr>
      <vt:lpstr>The past 12 months…</vt:lpstr>
      <vt:lpstr>The past 12 months…</vt:lpstr>
      <vt:lpstr>Financial pressures are still relevant for people</vt:lpstr>
      <vt:lpstr>The economic clouds are starting to lift</vt:lpstr>
      <vt:lpstr>Slide 14</vt:lpstr>
      <vt:lpstr>Slide 15</vt:lpstr>
      <vt:lpstr>Slide 16</vt:lpstr>
      <vt:lpstr>Slide 17</vt:lpstr>
      <vt:lpstr>Slide 18</vt:lpstr>
      <vt:lpstr>Slide 19</vt:lpstr>
      <vt:lpstr>Slide 20</vt:lpstr>
      <vt:lpstr>Slide 21</vt:lpstr>
      <vt:lpstr>Slide 22</vt:lpstr>
      <vt:lpstr>Slide 23</vt:lpstr>
      <vt:lpstr>At the crossroads, a middle ground of tempered optimism is emerging</vt:lpstr>
      <vt:lpstr>Haven’t given up our aspirations… </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Cohesive Communities provide a platform for people to connect</vt:lpstr>
      <vt:lpstr>Slide 43</vt:lpstr>
      <vt:lpstr>Slide 44</vt:lpstr>
      <vt:lpstr>Brands are taking notice of community energies</vt:lpstr>
      <vt:lpstr>Slide 46</vt:lpstr>
      <vt:lpstr>Slide 47</vt:lpstr>
      <vt:lpstr>Slide 48</vt:lpstr>
      <vt:lpstr>Slide 49</vt:lpstr>
      <vt:lpstr>Slide 50</vt:lpstr>
      <vt:lpstr>Slide 51</vt:lpstr>
      <vt:lpstr>Slide 52</vt:lpstr>
      <vt:lpstr>Slide 53</vt:lpstr>
      <vt:lpstr>Slide 54</vt:lpstr>
      <vt:lpstr>Creative confidence celebrates what  the world has to offer</vt:lpstr>
      <vt:lpstr>Some examples </vt:lpstr>
      <vt:lpstr>Slide 57</vt:lpstr>
      <vt:lpstr>Slide 58</vt:lpstr>
      <vt:lpstr>Slide 59</vt:lpstr>
      <vt:lpstr>Slide 60</vt:lpstr>
      <vt:lpstr>Slide 61</vt:lpstr>
      <vt:lpstr>Slide 62</vt:lpstr>
      <vt:lpstr>Food and drink experiences are playing  this role for people</vt:lpstr>
      <vt:lpstr>Slide 64</vt:lpstr>
      <vt:lpstr>Consumers will look for experiences that connect with the layers of cultural change</vt:lpstr>
      <vt:lpstr>Slide 66</vt:lpstr>
      <vt:lpstr>Consumers will look for experiences that connect with the layers of cultural change</vt:lpstr>
      <vt:lpstr>Slide 68</vt:lpstr>
      <vt:lpstr>Slide 69</vt:lpstr>
      <vt:lpstr>Consumers will look for experiences that connect with the layers of cultural change</vt:lpstr>
      <vt:lpstr>Slide 71</vt:lpstr>
      <vt:lpstr>Slide 72</vt:lpstr>
      <vt:lpstr>What we have seen …</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vector>
  </TitlesOfParts>
  <Company>The Futures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New Consumer Reality 2014 - Helen King, Bord Bia</dc:title>
  <dc:creator>Augustus Newsam</dc:creator>
  <cp:lastModifiedBy>tcollins</cp:lastModifiedBy>
  <cp:revision>425</cp:revision>
  <cp:lastPrinted>2014-02-06T18:27:20Z</cp:lastPrinted>
  <dcterms:created xsi:type="dcterms:W3CDTF">2001-01-01T18:27:46Z</dcterms:created>
  <dcterms:modified xsi:type="dcterms:W3CDTF">2014-02-18T14:28:09Z</dcterms:modified>
  <cp:contentType>Document</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0x0101000D0E4DD7430CBD4EAA2B85093FD88302</vt:lpwstr>
  </property>
</Properties>
</file>